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2" autoAdjust="0"/>
    <p:restoredTop sz="94660"/>
  </p:normalViewPr>
  <p:slideViewPr>
    <p:cSldViewPr snapToGrid="0">
      <p:cViewPr varScale="1">
        <p:scale>
          <a:sx n="183" d="100"/>
          <a:sy n="183"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3135-0057-434E-9115-971203928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22D85579-0156-4379-8944-4D9FC1A4D5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8F6425C0-D0EB-4BB5-95CF-057387612ED6}"/>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5" name="Footer Placeholder 4">
            <a:extLst>
              <a:ext uri="{FF2B5EF4-FFF2-40B4-BE49-F238E27FC236}">
                <a16:creationId xmlns:a16="http://schemas.microsoft.com/office/drawing/2014/main" id="{4B54FE40-9C2B-4C79-BCE6-C57610D3C73E}"/>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F8C67317-A77E-44B5-A3F0-7CD99140FC01}"/>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238566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6DBE-2DEC-48D8-AEB5-7ED47C5777C2}"/>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B0E9D097-563A-4F17-94F9-79A7882E0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75FEB51-6DD6-4638-8CEC-0DAE100C0A4E}"/>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5" name="Footer Placeholder 4">
            <a:extLst>
              <a:ext uri="{FF2B5EF4-FFF2-40B4-BE49-F238E27FC236}">
                <a16:creationId xmlns:a16="http://schemas.microsoft.com/office/drawing/2014/main" id="{BD673D82-6E5C-49A7-8F40-6EB9588680B1}"/>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602D83DB-3237-4F18-845E-B40D4487EAA3}"/>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379118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C3550-CB91-410E-9D3A-211C93CAB3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1E106C62-C8BF-4F3E-9CF4-CF19AF2082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4BA0CA0D-7E05-49E3-890C-CC7E5F4D9706}"/>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5" name="Footer Placeholder 4">
            <a:extLst>
              <a:ext uri="{FF2B5EF4-FFF2-40B4-BE49-F238E27FC236}">
                <a16:creationId xmlns:a16="http://schemas.microsoft.com/office/drawing/2014/main" id="{793B7634-34E3-48DA-9E5B-C8AAD2AE6B4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5DB639BF-F520-44CF-A7A6-4991EB4AA13A}"/>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34721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123E-BF75-45E3-8392-BA57AD05855A}"/>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ACD3FD11-98D0-4455-9782-0A7C9F87E4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8B78C115-929C-44C8-9346-C532B4965F11}"/>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5" name="Footer Placeholder 4">
            <a:extLst>
              <a:ext uri="{FF2B5EF4-FFF2-40B4-BE49-F238E27FC236}">
                <a16:creationId xmlns:a16="http://schemas.microsoft.com/office/drawing/2014/main" id="{3C03DB85-96C6-4C19-A155-6931A21B597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D7AB322A-D08D-4868-AE01-BB1D68E4E3E1}"/>
              </a:ext>
            </a:extLst>
          </p:cNvPr>
          <p:cNvSpPr>
            <a:spLocks noGrp="1"/>
          </p:cNvSpPr>
          <p:nvPr>
            <p:ph type="sldNum" sz="quarter" idx="12"/>
          </p:nvPr>
        </p:nvSpPr>
        <p:spPr/>
        <p:txBody>
          <a:bodyPr/>
          <a:lstStyle/>
          <a:p>
            <a:fld id="{C9CC1849-B927-468E-B149-92CEBF0CA620}" type="slidenum">
              <a:rPr lang="lt-LT" smtClean="0"/>
              <a:t>‹#›</a:t>
            </a:fld>
            <a:endParaRPr lang="lt-LT"/>
          </a:p>
        </p:txBody>
      </p:sp>
      <p:sp>
        <p:nvSpPr>
          <p:cNvPr id="7" name="Rectangle 6">
            <a:extLst>
              <a:ext uri="{FF2B5EF4-FFF2-40B4-BE49-F238E27FC236}">
                <a16:creationId xmlns:a16="http://schemas.microsoft.com/office/drawing/2014/main" id="{60DC2886-3378-4BCA-89CE-F5C096C009BF}"/>
              </a:ext>
            </a:extLst>
          </p:cNvPr>
          <p:cNvSpPr/>
          <p:nvPr userDrawn="1"/>
        </p:nvSpPr>
        <p:spPr>
          <a:xfrm>
            <a:off x="5278" y="0"/>
            <a:ext cx="382494" cy="6858000"/>
          </a:xfrm>
          <a:prstGeom prst="rect">
            <a:avLst/>
          </a:prstGeom>
          <a:solidFill>
            <a:srgbClr val="258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2584BF"/>
              </a:solidFill>
            </a:endParaRPr>
          </a:p>
        </p:txBody>
      </p:sp>
      <p:pic>
        <p:nvPicPr>
          <p:cNvPr id="8" name="Picture 7">
            <a:extLst>
              <a:ext uri="{FF2B5EF4-FFF2-40B4-BE49-F238E27FC236}">
                <a16:creationId xmlns:a16="http://schemas.microsoft.com/office/drawing/2014/main" id="{5D9D078B-806F-4938-A31F-47DCF252D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45857" y="203288"/>
            <a:ext cx="1088090" cy="484095"/>
          </a:xfrm>
          <a:prstGeom prst="rect">
            <a:avLst/>
          </a:prstGeom>
        </p:spPr>
      </p:pic>
    </p:spTree>
    <p:extLst>
      <p:ext uri="{BB962C8B-B14F-4D97-AF65-F5344CB8AC3E}">
        <p14:creationId xmlns:p14="http://schemas.microsoft.com/office/powerpoint/2010/main" val="32856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8A9D-955E-45CF-82D9-688378205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CD8B61CB-7E9B-41D9-B4F0-D10A3482DE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9F38-7B30-44B1-A150-C6F9AE09B412}"/>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5" name="Footer Placeholder 4">
            <a:extLst>
              <a:ext uri="{FF2B5EF4-FFF2-40B4-BE49-F238E27FC236}">
                <a16:creationId xmlns:a16="http://schemas.microsoft.com/office/drawing/2014/main" id="{AD134AF2-DA30-4EF5-A831-DDE0E6F164C5}"/>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C6F72C1-4D2B-43DF-9A58-2C47DBD2EF9D}"/>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92465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7175-E48D-471F-AE26-F16D33B7E1B6}"/>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AE87EDB0-8C6E-44E5-91BE-0C50C790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F0443E72-B4E3-4895-A98F-33BDB856B3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ED7B33BA-5F24-4E90-9EE0-8D2758638831}"/>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6" name="Footer Placeholder 5">
            <a:extLst>
              <a:ext uri="{FF2B5EF4-FFF2-40B4-BE49-F238E27FC236}">
                <a16:creationId xmlns:a16="http://schemas.microsoft.com/office/drawing/2014/main" id="{84979E08-EF98-4A6A-A101-68ECBCFB4224}"/>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C6C746A-7B88-4615-BA6D-2ECFCA6AAE98}"/>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74845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F3C3-86A0-421B-889E-5DB7253A6D5F}"/>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2B4DF721-2E75-401B-B453-F50C0F6AED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95C60-742D-4717-BF42-6EF6834AF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EABC04E1-CB97-414E-BC05-80E701D7A5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8C729-F72D-40EF-8563-D44DAA5A7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FC3E8668-7710-4C55-80AD-63C54C7BF86F}"/>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8" name="Footer Placeholder 7">
            <a:extLst>
              <a:ext uri="{FF2B5EF4-FFF2-40B4-BE49-F238E27FC236}">
                <a16:creationId xmlns:a16="http://schemas.microsoft.com/office/drawing/2014/main" id="{20093C62-4DBB-4C38-B5BC-2600467F8DE7}"/>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68E61A1F-F3D0-4ADA-92F4-E83EC4F97347}"/>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14388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348F-5868-4C6C-B29C-1CED3DD68A76}"/>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08B1EF85-B27C-45FB-92D3-47351A995CA8}"/>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4" name="Footer Placeholder 3">
            <a:extLst>
              <a:ext uri="{FF2B5EF4-FFF2-40B4-BE49-F238E27FC236}">
                <a16:creationId xmlns:a16="http://schemas.microsoft.com/office/drawing/2014/main" id="{18DA50F3-89E9-44B2-93F9-DBEE7192BF1B}"/>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49634F78-A7E4-4BA7-9B61-CAD2244456C7}"/>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362244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CCBAD-1DEE-4AD3-ACC8-D962475642F4}"/>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3" name="Footer Placeholder 2">
            <a:extLst>
              <a:ext uri="{FF2B5EF4-FFF2-40B4-BE49-F238E27FC236}">
                <a16:creationId xmlns:a16="http://schemas.microsoft.com/office/drawing/2014/main" id="{A33352F8-584D-487F-A5BB-BA0E7AFCE4B0}"/>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32130BA6-F358-4520-8ADD-56F56970ED42}"/>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235568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6BA6-05CC-4CEE-80D2-C17E7BAB8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4FA2A405-F759-4580-8FF7-ED789A1EE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617128AA-43EC-4204-BEFF-0DA31B95B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5B0D2-7AA3-4DA2-8117-6F0A87AB59E8}"/>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6" name="Footer Placeholder 5">
            <a:extLst>
              <a:ext uri="{FF2B5EF4-FFF2-40B4-BE49-F238E27FC236}">
                <a16:creationId xmlns:a16="http://schemas.microsoft.com/office/drawing/2014/main" id="{9BA3CF36-8F15-41A7-8203-5A097845D88D}"/>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914FC8B8-F1D3-4CD2-820F-A1CA8F228FA0}"/>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246238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BD8C-EAA2-46F4-A632-0FB7402A3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1F2315E7-9522-4A74-8F41-3E8D920C6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672253DE-4918-48D5-9263-5D37A3114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FE4F8-B258-498F-A6A3-238010200ACE}"/>
              </a:ext>
            </a:extLst>
          </p:cNvPr>
          <p:cNvSpPr>
            <a:spLocks noGrp="1"/>
          </p:cNvSpPr>
          <p:nvPr>
            <p:ph type="dt" sz="half" idx="10"/>
          </p:nvPr>
        </p:nvSpPr>
        <p:spPr/>
        <p:txBody>
          <a:bodyPr/>
          <a:lstStyle/>
          <a:p>
            <a:fld id="{6E4F865E-56E2-42C4-ACCB-53D7EB16A76A}" type="datetimeFigureOut">
              <a:rPr lang="lt-LT" smtClean="0"/>
              <a:t>2026-05-13</a:t>
            </a:fld>
            <a:endParaRPr lang="lt-LT"/>
          </a:p>
        </p:txBody>
      </p:sp>
      <p:sp>
        <p:nvSpPr>
          <p:cNvPr id="6" name="Footer Placeholder 5">
            <a:extLst>
              <a:ext uri="{FF2B5EF4-FFF2-40B4-BE49-F238E27FC236}">
                <a16:creationId xmlns:a16="http://schemas.microsoft.com/office/drawing/2014/main" id="{ADAC269A-D204-45E7-A5A5-81CEC2657725}"/>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25CB593D-A91F-4EF6-B9ED-9DA87744B6F0}"/>
              </a:ext>
            </a:extLst>
          </p:cNvPr>
          <p:cNvSpPr>
            <a:spLocks noGrp="1"/>
          </p:cNvSpPr>
          <p:nvPr>
            <p:ph type="sldNum" sz="quarter" idx="12"/>
          </p:nvPr>
        </p:nvSpPr>
        <p:spPr/>
        <p:txBody>
          <a:bodyPr/>
          <a:lstStyle/>
          <a:p>
            <a:fld id="{C9CC1849-B927-468E-B149-92CEBF0CA620}" type="slidenum">
              <a:rPr lang="lt-LT" smtClean="0"/>
              <a:t>‹#›</a:t>
            </a:fld>
            <a:endParaRPr lang="lt-LT"/>
          </a:p>
        </p:txBody>
      </p:sp>
    </p:spTree>
    <p:extLst>
      <p:ext uri="{BB962C8B-B14F-4D97-AF65-F5344CB8AC3E}">
        <p14:creationId xmlns:p14="http://schemas.microsoft.com/office/powerpoint/2010/main" val="402800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CE374-A104-422C-AA3F-EAC34FBB8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F5DED403-2149-4A20-9719-FF440B63D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BD66A937-9AF1-4194-A738-AAFDD981C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F865E-56E2-42C4-ACCB-53D7EB16A76A}" type="datetimeFigureOut">
              <a:rPr lang="lt-LT" smtClean="0"/>
              <a:t>2026-05-13</a:t>
            </a:fld>
            <a:endParaRPr lang="lt-LT"/>
          </a:p>
        </p:txBody>
      </p:sp>
      <p:sp>
        <p:nvSpPr>
          <p:cNvPr id="5" name="Footer Placeholder 4">
            <a:extLst>
              <a:ext uri="{FF2B5EF4-FFF2-40B4-BE49-F238E27FC236}">
                <a16:creationId xmlns:a16="http://schemas.microsoft.com/office/drawing/2014/main" id="{77BFCE78-4794-4221-AA95-71D07369A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C9552C6C-CD62-42FB-95A1-736A104C2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C1849-B927-468E-B149-92CEBF0CA620}" type="slidenum">
              <a:rPr lang="lt-LT" smtClean="0"/>
              <a:t>‹#›</a:t>
            </a:fld>
            <a:endParaRPr lang="lt-LT"/>
          </a:p>
        </p:txBody>
      </p:sp>
    </p:spTree>
    <p:extLst>
      <p:ext uri="{BB962C8B-B14F-4D97-AF65-F5344CB8AC3E}">
        <p14:creationId xmlns:p14="http://schemas.microsoft.com/office/powerpoint/2010/main" val="2353098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yvenkbebaimes.lt/"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yvenkbebaimes.lt/"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gyvenkbebaimes.lt/"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gyvenkbebaimes.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A54CFA-5ED2-4A7F-B4DE-E8B42E6D49BC}"/>
              </a:ext>
            </a:extLst>
          </p:cNvPr>
          <p:cNvPicPr>
            <a:picLocks noChangeAspect="1"/>
          </p:cNvPicPr>
          <p:nvPr/>
        </p:nvPicPr>
        <p:blipFill rotWithShape="1">
          <a:blip r:embed="rId2">
            <a:extLst>
              <a:ext uri="{28A0092B-C50C-407E-A947-70E740481C1C}">
                <a14:useLocalDpi xmlns:a14="http://schemas.microsoft.com/office/drawing/2010/main" val="0"/>
              </a:ext>
            </a:extLst>
          </a:blip>
          <a:srcRect l="15025"/>
          <a:stretch/>
        </p:blipFill>
        <p:spPr>
          <a:xfrm>
            <a:off x="-32425" y="0"/>
            <a:ext cx="12224425" cy="6857999"/>
          </a:xfrm>
          <a:prstGeom prst="rect">
            <a:avLst/>
          </a:prstGeom>
        </p:spPr>
      </p:pic>
      <p:pic>
        <p:nvPicPr>
          <p:cNvPr id="11" name="Picture 10">
            <a:extLst>
              <a:ext uri="{FF2B5EF4-FFF2-40B4-BE49-F238E27FC236}">
                <a16:creationId xmlns:a16="http://schemas.microsoft.com/office/drawing/2014/main" id="{EC1DF6BB-69C1-463F-A5E9-09F2BC8B4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19" y="1010023"/>
            <a:ext cx="4983711" cy="2217271"/>
          </a:xfrm>
          <a:prstGeom prst="rect">
            <a:avLst/>
          </a:prstGeom>
        </p:spPr>
      </p:pic>
    </p:spTree>
    <p:extLst>
      <p:ext uri="{BB962C8B-B14F-4D97-AF65-F5344CB8AC3E}">
        <p14:creationId xmlns:p14="http://schemas.microsoft.com/office/powerpoint/2010/main" val="413264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2F793-E20A-4500-9221-34B3DA9762EF}"/>
              </a:ext>
            </a:extLst>
          </p:cNvPr>
          <p:cNvSpPr txBox="1"/>
          <p:nvPr/>
        </p:nvSpPr>
        <p:spPr>
          <a:xfrm>
            <a:off x="3364753" y="1554948"/>
            <a:ext cx="7655859" cy="3464282"/>
          </a:xfrm>
          <a:prstGeom prst="rect">
            <a:avLst/>
          </a:prstGeom>
          <a:noFill/>
        </p:spPr>
        <p:txBody>
          <a:bodyPr wrap="square" rtlCol="0">
            <a:spAutoFit/>
          </a:bodyPr>
          <a:lstStyle/>
          <a:p>
            <a:pPr>
              <a:lnSpc>
                <a:spcPct val="115000"/>
              </a:lnSpc>
              <a:spcAft>
                <a:spcPts val="800"/>
              </a:spcAft>
            </a:pPr>
            <a:r>
              <a:rPr lang="lt-LT" sz="1800" kern="100" dirty="0">
                <a:effectLst/>
                <a:latin typeface="Aptos"/>
                <a:ea typeface="Aptos"/>
                <a:cs typeface="Times New Roman" panose="02020603050405020304" pitchFamily="18" charset="0"/>
              </a:rPr>
              <a:t>Socialiniai tinklai yra dar vienas būdas, kuriuo galite informuoti savo organizacijos narius apie odos vėžį. </a:t>
            </a:r>
          </a:p>
          <a:p>
            <a:pPr>
              <a:lnSpc>
                <a:spcPct val="115000"/>
              </a:lnSpc>
              <a:spcAft>
                <a:spcPts val="800"/>
              </a:spcAft>
            </a:pPr>
            <a:r>
              <a:rPr lang="lt-LT" sz="1800" kern="0" dirty="0">
                <a:solidFill>
                  <a:srgbClr val="000000"/>
                </a:solidFill>
                <a:effectLst/>
                <a:latin typeface="Aptos"/>
                <a:ea typeface="Times New Roman" panose="02020603050405020304" pitchFamily="18" charset="0"/>
                <a:cs typeface="Times New Roman" panose="02020603050405020304" pitchFamily="18" charset="0"/>
              </a:rPr>
              <a:t>Tūkstančiai dermatovenerologų visoje Europoje susirūpinę dėl plintančios klaidinančios, nepagrįstos ir net pavojingos informacijos apie UV spinduliuotę bei apsaugą nuo saulės, ypač socialiniuose tinkluose. Patikima, moksliškai pagrįsta informacija apie odos vėžį socialiniuose tinkluose – tai </a:t>
            </a:r>
            <a:r>
              <a:rPr lang="lt-LT" sz="1800" kern="100" dirty="0">
                <a:effectLst/>
                <a:latin typeface="Aptos"/>
                <a:ea typeface="Aptos"/>
                <a:cs typeface="Times New Roman" panose="02020603050405020304" pitchFamily="18" charset="0"/>
              </a:rPr>
              <a:t>dar vienas būdas, kuriuo galite didinti savo kolegų informuotumą apie odos vėžį.</a:t>
            </a:r>
          </a:p>
          <a:p>
            <a:pPr>
              <a:lnSpc>
                <a:spcPct val="115000"/>
              </a:lnSpc>
              <a:spcAft>
                <a:spcPts val="800"/>
              </a:spcAft>
            </a:pPr>
            <a:r>
              <a:rPr lang="lt-LT" sz="1800" kern="100" dirty="0">
                <a:effectLst/>
                <a:latin typeface="Aptos"/>
                <a:ea typeface="Aptos"/>
                <a:cs typeface="Times New Roman" panose="02020603050405020304" pitchFamily="18" charset="0"/>
              </a:rPr>
              <a:t>Toliau pateikti pavyzdžiai kelių žinučių, kuriomis galėtumėte pasidalinti savo įstaigos socialiniuose tinkluose. </a:t>
            </a:r>
          </a:p>
        </p:txBody>
      </p:sp>
      <p:sp>
        <p:nvSpPr>
          <p:cNvPr id="7" name="TextBox 6">
            <a:extLst>
              <a:ext uri="{FF2B5EF4-FFF2-40B4-BE49-F238E27FC236}">
                <a16:creationId xmlns:a16="http://schemas.microsoft.com/office/drawing/2014/main" id="{770CFEA5-7A02-4F43-8762-582461674583}"/>
              </a:ext>
            </a:extLst>
          </p:cNvPr>
          <p:cNvSpPr txBox="1"/>
          <p:nvPr/>
        </p:nvSpPr>
        <p:spPr>
          <a:xfrm>
            <a:off x="818776" y="561788"/>
            <a:ext cx="2629648" cy="830997"/>
          </a:xfrm>
          <a:prstGeom prst="rect">
            <a:avLst/>
          </a:prstGeom>
          <a:noFill/>
        </p:spPr>
        <p:txBody>
          <a:bodyPr wrap="square" rtlCol="0">
            <a:spAutoFit/>
          </a:bodyPr>
          <a:lstStyle/>
          <a:p>
            <a:r>
              <a:rPr lang="lt-LT" sz="2400" b="1" kern="100" dirty="0">
                <a:solidFill>
                  <a:srgbClr val="2584BF"/>
                </a:solidFill>
                <a:effectLst/>
                <a:latin typeface="Aptos"/>
                <a:ea typeface="Aptos"/>
                <a:cs typeface="Times New Roman" panose="02020603050405020304" pitchFamily="18" charset="0"/>
              </a:rPr>
              <a:t>Socialinių tinklų žinutės</a:t>
            </a:r>
            <a:endParaRPr lang="lt-LT" sz="2400" kern="100" dirty="0">
              <a:solidFill>
                <a:srgbClr val="2584BF"/>
              </a:solidFill>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50604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97DD75-0800-49C5-8723-60B3456C80CE}"/>
              </a:ext>
            </a:extLst>
          </p:cNvPr>
          <p:cNvSpPr txBox="1"/>
          <p:nvPr/>
        </p:nvSpPr>
        <p:spPr>
          <a:xfrm>
            <a:off x="4506259" y="1133896"/>
            <a:ext cx="7566212" cy="5844420"/>
          </a:xfrm>
          <a:prstGeom prst="rect">
            <a:avLst/>
          </a:prstGeom>
          <a:noFill/>
        </p:spPr>
        <p:txBody>
          <a:bodyPr wrap="square" rtlCol="0">
            <a:spAutoFit/>
          </a:bodyPr>
          <a:lstStyle/>
          <a:p>
            <a:pPr>
              <a:lnSpc>
                <a:spcPct val="115000"/>
              </a:lnSpc>
              <a:spcAft>
                <a:spcPts val="800"/>
              </a:spcAft>
            </a:pPr>
            <a:r>
              <a:rPr lang="lt-LT" sz="1500" kern="100" dirty="0">
                <a:effectLst/>
                <a:latin typeface="Aptos"/>
                <a:ea typeface="Aptos"/>
                <a:cs typeface="Times New Roman" panose="02020603050405020304" pitchFamily="18" charset="0"/>
              </a:rPr>
              <a:t>„Viską pasitikrinai?“ </a:t>
            </a:r>
          </a:p>
          <a:p>
            <a:pPr>
              <a:lnSpc>
                <a:spcPct val="115000"/>
              </a:lnSpc>
              <a:spcAft>
                <a:spcPts val="800"/>
              </a:spcAft>
            </a:pPr>
            <a:r>
              <a:rPr lang="lt-LT" sz="1500" kern="100" dirty="0">
                <a:effectLst/>
                <a:latin typeface="Aptos"/>
                <a:ea typeface="Aptos"/>
                <a:cs typeface="Times New Roman" panose="02020603050405020304" pitchFamily="18" charset="0"/>
              </a:rPr>
              <a:t>El. paštą pasitikrinai.</a:t>
            </a:r>
            <a:br>
              <a:rPr lang="lt-LT" sz="1500" kern="100" dirty="0">
                <a:effectLst/>
                <a:latin typeface="Aptos"/>
                <a:ea typeface="Aptos"/>
                <a:cs typeface="Times New Roman" panose="02020603050405020304" pitchFamily="18" charset="0"/>
              </a:rPr>
            </a:br>
            <a:r>
              <a:rPr lang="lt-LT" sz="1500" kern="100" dirty="0" err="1">
                <a:effectLst/>
                <a:latin typeface="Aptos"/>
                <a:ea typeface="Aptos"/>
                <a:cs typeface="Times New Roman" panose="02020603050405020304" pitchFamily="18" charset="0"/>
              </a:rPr>
              <a:t>Teams</a:t>
            </a:r>
            <a:r>
              <a:rPr lang="lt-LT" sz="1500" kern="100" dirty="0">
                <a:effectLst/>
                <a:latin typeface="Aptos"/>
                <a:ea typeface="Aptos"/>
                <a:cs typeface="Times New Roman" panose="02020603050405020304" pitchFamily="18" charset="0"/>
              </a:rPr>
              <a:t> pasitikrinai.</a:t>
            </a:r>
            <a:br>
              <a:rPr lang="lt-LT" sz="1500" kern="100" dirty="0">
                <a:effectLst/>
                <a:latin typeface="Aptos"/>
                <a:ea typeface="Aptos"/>
                <a:cs typeface="Times New Roman" panose="02020603050405020304" pitchFamily="18" charset="0"/>
              </a:rPr>
            </a:br>
            <a:r>
              <a:rPr lang="lt-LT" sz="1500" kern="100" dirty="0" err="1">
                <a:effectLst/>
                <a:latin typeface="Aptos"/>
                <a:ea typeface="Aptos"/>
                <a:cs typeface="Times New Roman" panose="02020603050405020304" pitchFamily="18" charset="0"/>
              </a:rPr>
              <a:t>Slack</a:t>
            </a:r>
            <a:r>
              <a:rPr lang="lt-LT" sz="1500" kern="100" dirty="0">
                <a:effectLst/>
                <a:latin typeface="Aptos"/>
                <a:ea typeface="Aptos"/>
                <a:cs typeface="Times New Roman" panose="02020603050405020304" pitchFamily="18" charset="0"/>
              </a:rPr>
              <a:t> pasitikrinai.</a:t>
            </a:r>
          </a:p>
          <a:p>
            <a:pPr>
              <a:lnSpc>
                <a:spcPct val="115000"/>
              </a:lnSpc>
              <a:spcAft>
                <a:spcPts val="800"/>
              </a:spcAft>
            </a:pPr>
            <a:r>
              <a:rPr lang="lt-LT" sz="1500" kern="100" dirty="0">
                <a:effectLst/>
                <a:latin typeface="Aptos"/>
                <a:ea typeface="Aptos"/>
                <a:cs typeface="Times New Roman" panose="02020603050405020304" pitchFamily="18" charset="0"/>
              </a:rPr>
              <a:t>O savo odą šį mėnesį jau apžiūrėjai?</a:t>
            </a:r>
          </a:p>
          <a:p>
            <a:pPr>
              <a:lnSpc>
                <a:spcPct val="115000"/>
              </a:lnSpc>
              <a:spcAft>
                <a:spcPts val="800"/>
              </a:spcAft>
            </a:pPr>
            <a:r>
              <a:rPr lang="lt-LT" sz="1500" kern="100" dirty="0">
                <a:effectLst/>
                <a:latin typeface="Aptos"/>
                <a:ea typeface="Aptos"/>
                <a:cs typeface="Times New Roman" panose="02020603050405020304" pitchFamily="18" charset="0"/>
              </a:rPr>
              <a:t>Egzistuoja požymiai, pagal kuriuos galima atpažinti vadinamuosius atipinius apgamus (vadinama ABCDE taisyklė). Jei pastebėsite bent vieną iš šių požymių, nedelsdami kreipkitės į gydytoją:</a:t>
            </a:r>
          </a:p>
          <a:p>
            <a:pPr marL="342900" lvl="0" indent="-342900">
              <a:lnSpc>
                <a:spcPct val="115000"/>
              </a:lnSpc>
              <a:buFont typeface="Symbol" panose="05050102010706020507" pitchFamily="18" charset="2"/>
              <a:buChar char=""/>
            </a:pPr>
            <a:r>
              <a:rPr lang="lt-LT" sz="1200" kern="100" dirty="0">
                <a:effectLst/>
                <a:latin typeface="Aptos"/>
                <a:ea typeface="Aptos"/>
                <a:cs typeface="Times New Roman" panose="02020603050405020304" pitchFamily="18" charset="0"/>
              </a:rPr>
              <a:t>A – (</a:t>
            </a:r>
            <a:r>
              <a:rPr lang="lt-LT" sz="1200" i="1" kern="100" dirty="0" err="1">
                <a:effectLst/>
                <a:latin typeface="Aptos"/>
                <a:ea typeface="Aptos"/>
                <a:cs typeface="Times New Roman" panose="02020603050405020304" pitchFamily="18" charset="0"/>
              </a:rPr>
              <a:t>Asymetry</a:t>
            </a:r>
            <a:r>
              <a:rPr lang="lt-LT" sz="1200" kern="100" dirty="0">
                <a:effectLst/>
                <a:latin typeface="Aptos"/>
                <a:ea typeface="Aptos"/>
                <a:cs typeface="Times New Roman" panose="02020603050405020304" pitchFamily="18" charset="0"/>
              </a:rPr>
              <a:t>) – asimetrija: padalijus apgamą į dvi dalis, viena jų atrodo didesnė ar tamsesnė.</a:t>
            </a:r>
          </a:p>
          <a:p>
            <a:pPr marL="342900" lvl="0" indent="-342900">
              <a:lnSpc>
                <a:spcPct val="115000"/>
              </a:lnSpc>
              <a:buFont typeface="Symbol" panose="05050102010706020507" pitchFamily="18" charset="2"/>
              <a:buChar char=""/>
            </a:pPr>
            <a:r>
              <a:rPr lang="lt-LT" sz="1200" kern="100" dirty="0">
                <a:effectLst/>
                <a:latin typeface="Aptos"/>
                <a:ea typeface="Aptos"/>
                <a:cs typeface="Times New Roman" panose="02020603050405020304" pitchFamily="18" charset="0"/>
              </a:rPr>
              <a:t>B – (</a:t>
            </a:r>
            <a:r>
              <a:rPr lang="lt-LT" sz="1200" i="1" kern="100" dirty="0" err="1">
                <a:effectLst/>
                <a:latin typeface="Aptos"/>
                <a:ea typeface="Aptos"/>
                <a:cs typeface="Times New Roman" panose="02020603050405020304" pitchFamily="18" charset="0"/>
              </a:rPr>
              <a:t>Border</a:t>
            </a:r>
            <a:r>
              <a:rPr lang="lt-LT" sz="1200" i="1" kern="100" dirty="0">
                <a:effectLst/>
                <a:latin typeface="Aptos"/>
                <a:ea typeface="Aptos"/>
                <a:cs typeface="Times New Roman" panose="02020603050405020304" pitchFamily="18" charset="0"/>
              </a:rPr>
              <a:t> </a:t>
            </a:r>
            <a:r>
              <a:rPr lang="lt-LT" sz="1200" i="1" kern="100" dirty="0" err="1">
                <a:effectLst/>
                <a:latin typeface="Aptos"/>
                <a:ea typeface="Aptos"/>
                <a:cs typeface="Times New Roman" panose="02020603050405020304" pitchFamily="18" charset="0"/>
              </a:rPr>
              <a:t>irragularuty</a:t>
            </a:r>
            <a:r>
              <a:rPr lang="lt-LT" sz="1200" kern="100" dirty="0">
                <a:effectLst/>
                <a:latin typeface="Aptos"/>
                <a:ea typeface="Aptos"/>
                <a:cs typeface="Times New Roman" panose="02020603050405020304" pitchFamily="18" charset="0"/>
              </a:rPr>
              <a:t>) – netaisyklingos ribos: apgamo kraštai atrodo nelygūs, dantyti ar nėra aiškių kontūrų.</a:t>
            </a:r>
          </a:p>
          <a:p>
            <a:pPr marL="342900" lvl="0" indent="-342900">
              <a:lnSpc>
                <a:spcPct val="115000"/>
              </a:lnSpc>
              <a:buFont typeface="Symbol" panose="05050102010706020507" pitchFamily="18" charset="2"/>
              <a:buChar char=""/>
            </a:pPr>
            <a:r>
              <a:rPr lang="lt-LT" sz="1200" kern="100" dirty="0">
                <a:effectLst/>
                <a:latin typeface="Aptos"/>
                <a:ea typeface="Aptos"/>
                <a:cs typeface="Times New Roman" panose="02020603050405020304" pitchFamily="18" charset="0"/>
              </a:rPr>
              <a:t>C – (</a:t>
            </a:r>
            <a:r>
              <a:rPr lang="lt-LT" sz="1200" i="1" kern="100" dirty="0" err="1">
                <a:effectLst/>
                <a:latin typeface="Aptos"/>
                <a:ea typeface="Aptos"/>
                <a:cs typeface="Times New Roman" panose="02020603050405020304" pitchFamily="18" charset="0"/>
              </a:rPr>
              <a:t>Colour</a:t>
            </a:r>
            <a:r>
              <a:rPr lang="lt-LT" sz="1200" i="1" kern="100" dirty="0">
                <a:effectLst/>
                <a:latin typeface="Aptos"/>
                <a:ea typeface="Aptos"/>
                <a:cs typeface="Times New Roman" panose="02020603050405020304" pitchFamily="18" charset="0"/>
              </a:rPr>
              <a:t> </a:t>
            </a:r>
            <a:r>
              <a:rPr lang="lt-LT" sz="1200" i="1" kern="100" dirty="0" err="1">
                <a:effectLst/>
                <a:latin typeface="Aptos"/>
                <a:ea typeface="Aptos"/>
                <a:cs typeface="Times New Roman" panose="02020603050405020304" pitchFamily="18" charset="0"/>
              </a:rPr>
              <a:t>variation</a:t>
            </a:r>
            <a:r>
              <a:rPr lang="lt-LT" sz="1200" kern="100" dirty="0">
                <a:effectLst/>
                <a:latin typeface="Aptos"/>
                <a:ea typeface="Aptos"/>
                <a:cs typeface="Times New Roman" panose="02020603050405020304" pitchFamily="18" charset="0"/>
              </a:rPr>
              <a:t>) – pakitusi spalva: jeigu apgamas yra kelių atspalvių, pavyzdžiui, rudai juodo, pilkai rožinio ar rusvo, tai gali būti ženklas, kad jis suaktyvėjo.</a:t>
            </a:r>
          </a:p>
          <a:p>
            <a:pPr marL="342900" lvl="0" indent="-342900">
              <a:lnSpc>
                <a:spcPct val="115000"/>
              </a:lnSpc>
              <a:buFont typeface="Symbol" panose="05050102010706020507" pitchFamily="18" charset="2"/>
              <a:buChar char=""/>
            </a:pPr>
            <a:r>
              <a:rPr lang="lt-LT" sz="1200" kern="100" dirty="0">
                <a:effectLst/>
                <a:latin typeface="Aptos"/>
                <a:ea typeface="Aptos"/>
                <a:cs typeface="Times New Roman" panose="02020603050405020304" pitchFamily="18" charset="0"/>
              </a:rPr>
              <a:t>D – (</a:t>
            </a:r>
            <a:r>
              <a:rPr lang="lt-LT" sz="1200" i="1" kern="100" dirty="0" err="1">
                <a:effectLst/>
                <a:latin typeface="Aptos"/>
                <a:ea typeface="Aptos"/>
                <a:cs typeface="Times New Roman" panose="02020603050405020304" pitchFamily="18" charset="0"/>
              </a:rPr>
              <a:t>Diameter</a:t>
            </a:r>
            <a:r>
              <a:rPr lang="lt-LT" sz="1200" kern="100" dirty="0">
                <a:effectLst/>
                <a:latin typeface="Aptos"/>
                <a:ea typeface="Aptos"/>
                <a:cs typeface="Times New Roman" panose="02020603050405020304" pitchFamily="18" charset="0"/>
              </a:rPr>
              <a:t>) – dydis: jei apgamo diametras didesnis negu 5 mm, jis turi didesnę riziką suvėžėti, todėl turi būti stebimas akyliau;</a:t>
            </a:r>
          </a:p>
          <a:p>
            <a:pPr marL="342900" lvl="0" indent="-342900">
              <a:lnSpc>
                <a:spcPct val="115000"/>
              </a:lnSpc>
              <a:buFont typeface="Symbol" panose="05050102010706020507" pitchFamily="18" charset="2"/>
              <a:buChar char=""/>
            </a:pPr>
            <a:r>
              <a:rPr lang="lt-LT" sz="1200" kern="100" dirty="0">
                <a:effectLst/>
                <a:latin typeface="Aptos"/>
                <a:ea typeface="Aptos"/>
                <a:cs typeface="Times New Roman" panose="02020603050405020304" pitchFamily="18" charset="0"/>
              </a:rPr>
              <a:t>E – (</a:t>
            </a:r>
            <a:r>
              <a:rPr lang="lt-LT" sz="1200" i="1" kern="100" dirty="0" err="1">
                <a:effectLst/>
                <a:latin typeface="Aptos"/>
                <a:ea typeface="Aptos"/>
                <a:cs typeface="Times New Roman" panose="02020603050405020304" pitchFamily="18" charset="0"/>
              </a:rPr>
              <a:t>Evolution</a:t>
            </a:r>
            <a:r>
              <a:rPr lang="lt-LT" sz="1200" kern="100" dirty="0">
                <a:effectLst/>
                <a:latin typeface="Aptos"/>
                <a:ea typeface="Aptos"/>
                <a:cs typeface="Times New Roman" panose="02020603050405020304" pitchFamily="18" charset="0"/>
              </a:rPr>
              <a:t>) – pokytis apgamas ar darinys išsiskiria iš kitų jūsų odos darinių, pradeda keisti dydį, spalvą, formą, pradeda kraujuoti, niežėti.</a:t>
            </a:r>
          </a:p>
          <a:p>
            <a:pPr marL="342900" lvl="0" indent="-342900">
              <a:lnSpc>
                <a:spcPct val="115000"/>
              </a:lnSpc>
              <a:buFont typeface="Symbol" panose="05050102010706020507" pitchFamily="18" charset="2"/>
              <a:buChar char=""/>
            </a:pPr>
            <a:endParaRPr lang="lt-LT" sz="1200" kern="100" dirty="0">
              <a:latin typeface="Aptos"/>
              <a:ea typeface="Aptos"/>
              <a:cs typeface="Times New Roman" panose="02020603050405020304" pitchFamily="18" charset="0"/>
            </a:endParaRPr>
          </a:p>
          <a:p>
            <a:pPr lvl="0">
              <a:lnSpc>
                <a:spcPct val="115000"/>
              </a:lnSpc>
            </a:pPr>
            <a:r>
              <a:rPr lang="lt-LT" sz="1500" kern="100" dirty="0">
                <a:effectLst/>
                <a:latin typeface="Aptos"/>
                <a:ea typeface="Aptos"/>
                <a:cs typeface="Times New Roman" panose="02020603050405020304" pitchFamily="18" charset="0"/>
              </a:rPr>
              <a:t>Laiku pastebėta melanoma dažniausiai išgydoma.</a:t>
            </a:r>
          </a:p>
          <a:p>
            <a:pPr lvl="0">
              <a:lnSpc>
                <a:spcPct val="115000"/>
              </a:lnSpc>
            </a:pPr>
            <a:r>
              <a:rPr lang="lt-LT" sz="1500" kern="100" dirty="0">
                <a:effectLst/>
                <a:latin typeface="Aptos"/>
                <a:ea typeface="Aptos"/>
                <a:cs typeface="Times New Roman" panose="02020603050405020304" pitchFamily="18" charset="0"/>
              </a:rPr>
              <a:t>Gyvenk be baimės!</a:t>
            </a:r>
          </a:p>
          <a:p>
            <a:pPr>
              <a:lnSpc>
                <a:spcPct val="115000"/>
              </a:lnSpc>
              <a:spcAft>
                <a:spcPts val="800"/>
              </a:spcAft>
            </a:pPr>
            <a:r>
              <a:rPr lang="lt-LT" sz="1500" kern="100" dirty="0">
                <a:effectLst/>
                <a:latin typeface="Aptos"/>
                <a:ea typeface="Aptos"/>
                <a:cs typeface="Times New Roman" panose="02020603050405020304" pitchFamily="18" charset="0"/>
              </a:rPr>
              <a:t>Plačiau: </a:t>
            </a:r>
            <a:r>
              <a:rPr lang="lt-LT" sz="1500" b="1" u="sng" kern="100" dirty="0">
                <a:solidFill>
                  <a:srgbClr val="467886"/>
                </a:solidFill>
                <a:effectLst/>
                <a:latin typeface="Aptos"/>
                <a:ea typeface="Aptos"/>
                <a:cs typeface="Times New Roman" panose="02020603050405020304" pitchFamily="18" charset="0"/>
                <a:hlinkClick r:id="rId2"/>
              </a:rPr>
              <a:t>https://gyvenkbebaimes.lt/</a:t>
            </a:r>
            <a:endParaRPr lang="lt-LT" sz="1500" b="1" kern="100" dirty="0">
              <a:effectLst/>
              <a:latin typeface="Aptos"/>
              <a:ea typeface="Aptos"/>
              <a:cs typeface="Times New Roman" panose="02020603050405020304" pitchFamily="18" charset="0"/>
            </a:endParaRPr>
          </a:p>
          <a:p>
            <a:endParaRPr lang="lt-LT" sz="1500" dirty="0"/>
          </a:p>
        </p:txBody>
      </p:sp>
      <p:sp>
        <p:nvSpPr>
          <p:cNvPr id="5" name="TextBox 4">
            <a:extLst>
              <a:ext uri="{FF2B5EF4-FFF2-40B4-BE49-F238E27FC236}">
                <a16:creationId xmlns:a16="http://schemas.microsoft.com/office/drawing/2014/main" id="{95EEDD68-7BB6-4315-B7D4-4BC5BA6D714D}"/>
              </a:ext>
            </a:extLst>
          </p:cNvPr>
          <p:cNvSpPr txBox="1"/>
          <p:nvPr/>
        </p:nvSpPr>
        <p:spPr>
          <a:xfrm>
            <a:off x="1142187" y="416774"/>
            <a:ext cx="2719294" cy="492122"/>
          </a:xfrm>
          <a:prstGeom prst="rect">
            <a:avLst/>
          </a:prstGeom>
          <a:noFill/>
        </p:spPr>
        <p:txBody>
          <a:bodyPr wrap="square" rtlCol="0">
            <a:spAutoFit/>
          </a:bodyPr>
          <a:lstStyle/>
          <a:p>
            <a:pPr>
              <a:lnSpc>
                <a:spcPct val="115000"/>
              </a:lnSpc>
              <a:spcAft>
                <a:spcPts val="800"/>
              </a:spcAft>
            </a:pPr>
            <a:r>
              <a:rPr lang="lt-LT" sz="2400" b="1" kern="100" dirty="0">
                <a:solidFill>
                  <a:srgbClr val="2584BF"/>
                </a:solidFill>
                <a:effectLst/>
                <a:latin typeface="Aptos"/>
                <a:ea typeface="Aptos"/>
                <a:cs typeface="Times New Roman" panose="02020603050405020304" pitchFamily="18" charset="0"/>
              </a:rPr>
              <a:t>Facebook</a:t>
            </a:r>
            <a:endParaRPr lang="lt-LT" sz="2400" kern="100" dirty="0">
              <a:solidFill>
                <a:srgbClr val="2584BF"/>
              </a:solidFill>
              <a:effectLst/>
              <a:latin typeface="Aptos"/>
              <a:ea typeface="Aptos"/>
              <a:cs typeface="Times New Roman" panose="02020603050405020304" pitchFamily="18" charset="0"/>
            </a:endParaRPr>
          </a:p>
        </p:txBody>
      </p:sp>
      <p:pic>
        <p:nvPicPr>
          <p:cNvPr id="2052" name="Picture 4" descr="logo fb - Resources and information on agriculture and biodiversity in the  Indian Ocean">
            <a:extLst>
              <a:ext uri="{FF2B5EF4-FFF2-40B4-BE49-F238E27FC236}">
                <a16:creationId xmlns:a16="http://schemas.microsoft.com/office/drawing/2014/main" id="{3E9F7CCF-65E9-481B-9693-4B4A34763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14" y="458690"/>
            <a:ext cx="408291" cy="408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itting at a computer&#10;&#10;Description automatically generated">
            <a:extLst>
              <a:ext uri="{FF2B5EF4-FFF2-40B4-BE49-F238E27FC236}">
                <a16:creationId xmlns:a16="http://schemas.microsoft.com/office/drawing/2014/main" id="{8F83F8B3-E4E7-C998-97B2-BD94BE19E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92" y="1246738"/>
            <a:ext cx="3561977" cy="4452471"/>
          </a:xfrm>
          <a:prstGeom prst="rect">
            <a:avLst/>
          </a:prstGeom>
        </p:spPr>
      </p:pic>
    </p:spTree>
    <p:extLst>
      <p:ext uri="{BB962C8B-B14F-4D97-AF65-F5344CB8AC3E}">
        <p14:creationId xmlns:p14="http://schemas.microsoft.com/office/powerpoint/2010/main" val="400737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EC4D6B-329D-48A2-9357-9272ADDAD3E2}"/>
              </a:ext>
            </a:extLst>
          </p:cNvPr>
          <p:cNvSpPr txBox="1"/>
          <p:nvPr/>
        </p:nvSpPr>
        <p:spPr>
          <a:xfrm>
            <a:off x="4526948" y="1250865"/>
            <a:ext cx="7494495" cy="3744615"/>
          </a:xfrm>
          <a:prstGeom prst="rect">
            <a:avLst/>
          </a:prstGeom>
          <a:noFill/>
        </p:spPr>
        <p:txBody>
          <a:bodyPr wrap="square" rtlCol="0">
            <a:spAutoFit/>
          </a:bodyPr>
          <a:lstStyle/>
          <a:p>
            <a:pPr>
              <a:lnSpc>
                <a:spcPct val="115000"/>
              </a:lnSpc>
              <a:spcAft>
                <a:spcPts val="800"/>
              </a:spcAft>
            </a:pPr>
            <a:r>
              <a:rPr lang="lt-LT" sz="2000" kern="100" dirty="0">
                <a:effectLst/>
                <a:latin typeface="Aptos"/>
                <a:ea typeface="Aptos"/>
                <a:cs typeface="Times New Roman" panose="02020603050405020304" pitchFamily="18" charset="0"/>
              </a:rPr>
              <a:t>„Viską pasitikrinai?“ </a:t>
            </a:r>
          </a:p>
          <a:p>
            <a:pPr>
              <a:lnSpc>
                <a:spcPct val="115000"/>
              </a:lnSpc>
              <a:spcAft>
                <a:spcPts val="800"/>
              </a:spcAft>
            </a:pPr>
            <a:r>
              <a:rPr lang="lt-LT" sz="2000" kern="100" dirty="0">
                <a:effectLst/>
                <a:latin typeface="Aptos"/>
                <a:ea typeface="Aptos"/>
                <a:cs typeface="Times New Roman" panose="02020603050405020304" pitchFamily="18" charset="0"/>
              </a:rPr>
              <a:t>El. paštą pasitikrinai.</a:t>
            </a:r>
            <a:br>
              <a:rPr lang="lt-LT" sz="2000" kern="100" dirty="0">
                <a:effectLst/>
                <a:latin typeface="Aptos"/>
                <a:ea typeface="Aptos"/>
                <a:cs typeface="Times New Roman" panose="02020603050405020304" pitchFamily="18" charset="0"/>
              </a:rPr>
            </a:br>
            <a:r>
              <a:rPr lang="lt-LT" sz="2000" kern="100" dirty="0" err="1">
                <a:effectLst/>
                <a:latin typeface="Aptos"/>
                <a:ea typeface="Aptos"/>
                <a:cs typeface="Times New Roman" panose="02020603050405020304" pitchFamily="18" charset="0"/>
              </a:rPr>
              <a:t>Teams</a:t>
            </a:r>
            <a:r>
              <a:rPr lang="lt-LT" sz="2000" kern="100" dirty="0">
                <a:effectLst/>
                <a:latin typeface="Aptos"/>
                <a:ea typeface="Aptos"/>
                <a:cs typeface="Times New Roman" panose="02020603050405020304" pitchFamily="18" charset="0"/>
              </a:rPr>
              <a:t> pasitikrinai.</a:t>
            </a:r>
            <a:br>
              <a:rPr lang="lt-LT" sz="2000" kern="100" dirty="0">
                <a:effectLst/>
                <a:latin typeface="Aptos"/>
                <a:ea typeface="Aptos"/>
                <a:cs typeface="Times New Roman" panose="02020603050405020304" pitchFamily="18" charset="0"/>
              </a:rPr>
            </a:br>
            <a:r>
              <a:rPr lang="lt-LT" sz="2000" kern="100" dirty="0" err="1">
                <a:effectLst/>
                <a:latin typeface="Aptos"/>
                <a:ea typeface="Aptos"/>
                <a:cs typeface="Times New Roman" panose="02020603050405020304" pitchFamily="18" charset="0"/>
              </a:rPr>
              <a:t>Slack</a:t>
            </a:r>
            <a:r>
              <a:rPr lang="lt-LT" sz="2000" kern="100" dirty="0">
                <a:effectLst/>
                <a:latin typeface="Aptos"/>
                <a:ea typeface="Aptos"/>
                <a:cs typeface="Times New Roman" panose="02020603050405020304" pitchFamily="18" charset="0"/>
              </a:rPr>
              <a:t> pasitikrinai.</a:t>
            </a:r>
          </a:p>
          <a:p>
            <a:pPr>
              <a:lnSpc>
                <a:spcPct val="115000"/>
              </a:lnSpc>
              <a:spcAft>
                <a:spcPts val="800"/>
              </a:spcAft>
            </a:pPr>
            <a:r>
              <a:rPr lang="lt-LT" sz="2000" kern="100" dirty="0">
                <a:effectLst/>
                <a:latin typeface="Aptos"/>
                <a:ea typeface="Aptos"/>
                <a:cs typeface="Times New Roman" panose="02020603050405020304" pitchFamily="18" charset="0"/>
              </a:rPr>
              <a:t>O savo odą šį mėnesį jau apžiūrėjai?</a:t>
            </a:r>
            <a:br>
              <a:rPr lang="lt-LT" sz="2000" kern="100" dirty="0">
                <a:effectLst/>
                <a:latin typeface="Aptos"/>
                <a:ea typeface="Aptos"/>
                <a:cs typeface="Times New Roman" panose="02020603050405020304" pitchFamily="18" charset="0"/>
              </a:rPr>
            </a:br>
            <a:r>
              <a:rPr lang="lt-LT" sz="2000" kern="100" dirty="0">
                <a:effectLst/>
                <a:latin typeface="Aptos"/>
                <a:ea typeface="Aptos"/>
                <a:cs typeface="Times New Roman" panose="02020603050405020304" pitchFamily="18" charset="0"/>
              </a:rPr>
              <a:t>Laiku pastebėta melanoma dažniausiai išgydoma. Gyvenk be baimės!</a:t>
            </a:r>
          </a:p>
          <a:p>
            <a:pPr>
              <a:lnSpc>
                <a:spcPct val="115000"/>
              </a:lnSpc>
              <a:spcAft>
                <a:spcPts val="800"/>
              </a:spcAft>
            </a:pPr>
            <a:r>
              <a:rPr lang="lt-LT" sz="2000" kern="100" dirty="0">
                <a:effectLst/>
                <a:latin typeface="Aptos"/>
                <a:ea typeface="Aptos"/>
                <a:cs typeface="Times New Roman" panose="02020603050405020304" pitchFamily="18" charset="0"/>
              </a:rPr>
              <a:t>Nepamiršk – sėkminga karjera neatsiejama nuo geros sveikatos!</a:t>
            </a:r>
          </a:p>
          <a:p>
            <a:pPr>
              <a:lnSpc>
                <a:spcPct val="115000"/>
              </a:lnSpc>
              <a:spcAft>
                <a:spcPts val="800"/>
              </a:spcAft>
            </a:pPr>
            <a:r>
              <a:rPr lang="lt-LT" sz="2000" kern="100" dirty="0">
                <a:effectLst/>
                <a:latin typeface="Aptos"/>
                <a:ea typeface="Aptos"/>
                <a:cs typeface="Times New Roman" panose="02020603050405020304" pitchFamily="18" charset="0"/>
              </a:rPr>
              <a:t>Plačiau šia tema: </a:t>
            </a:r>
            <a:r>
              <a:rPr lang="lt-LT" sz="2000" b="1" u="sng" kern="100" dirty="0">
                <a:solidFill>
                  <a:srgbClr val="467886"/>
                </a:solidFill>
                <a:effectLst/>
                <a:latin typeface="Aptos"/>
                <a:ea typeface="Aptos"/>
                <a:cs typeface="Times New Roman" panose="02020603050405020304" pitchFamily="18" charset="0"/>
                <a:hlinkClick r:id="rId2"/>
              </a:rPr>
              <a:t>https://gyvenkbebaimes.lt/</a:t>
            </a:r>
            <a:endParaRPr lang="lt-LT" sz="2000" b="1" kern="100" dirty="0">
              <a:effectLst/>
              <a:latin typeface="Aptos"/>
              <a:ea typeface="Aptos"/>
              <a:cs typeface="Times New Roman" panose="02020603050405020304" pitchFamily="18" charset="0"/>
            </a:endParaRPr>
          </a:p>
          <a:p>
            <a:endParaRPr lang="lt-LT" sz="2000" dirty="0"/>
          </a:p>
        </p:txBody>
      </p:sp>
      <p:sp>
        <p:nvSpPr>
          <p:cNvPr id="7" name="TextBox 6">
            <a:extLst>
              <a:ext uri="{FF2B5EF4-FFF2-40B4-BE49-F238E27FC236}">
                <a16:creationId xmlns:a16="http://schemas.microsoft.com/office/drawing/2014/main" id="{41B0F3F1-9C74-413F-8555-E9277D2EBEC8}"/>
              </a:ext>
            </a:extLst>
          </p:cNvPr>
          <p:cNvSpPr txBox="1"/>
          <p:nvPr/>
        </p:nvSpPr>
        <p:spPr>
          <a:xfrm>
            <a:off x="1186535" y="413888"/>
            <a:ext cx="2719294" cy="461665"/>
          </a:xfrm>
          <a:prstGeom prst="rect">
            <a:avLst/>
          </a:prstGeom>
          <a:noFill/>
        </p:spPr>
        <p:txBody>
          <a:bodyPr wrap="square" rtlCol="0">
            <a:spAutoFit/>
          </a:bodyPr>
          <a:lstStyle/>
          <a:p>
            <a:r>
              <a:rPr lang="lt-LT" sz="2400" b="1" kern="100" dirty="0" err="1">
                <a:solidFill>
                  <a:srgbClr val="2584BF"/>
                </a:solidFill>
                <a:effectLst/>
                <a:latin typeface="Aptos"/>
                <a:ea typeface="Aptos"/>
                <a:cs typeface="Times New Roman" panose="02020603050405020304" pitchFamily="18" charset="0"/>
              </a:rPr>
              <a:t>LinkedIn</a:t>
            </a:r>
            <a:endParaRPr lang="lt-LT" sz="2400" dirty="0">
              <a:solidFill>
                <a:srgbClr val="2584BF"/>
              </a:solidFill>
            </a:endParaRPr>
          </a:p>
        </p:txBody>
      </p:sp>
      <p:pic>
        <p:nvPicPr>
          <p:cNvPr id="10" name="Picture 6" descr="Linkedin logo png, Linkedin logo transparent png, Linkedin icon transparent  free png 23986970 PNG">
            <a:extLst>
              <a:ext uri="{FF2B5EF4-FFF2-40B4-BE49-F238E27FC236}">
                <a16:creationId xmlns:a16="http://schemas.microsoft.com/office/drawing/2014/main" id="{8D2CBEAC-97E1-4D0A-BB73-E4B22DB1B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71" y="412656"/>
            <a:ext cx="462897" cy="4628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sitting at a computer&#10;&#10;Description automatically generated">
            <a:extLst>
              <a:ext uri="{FF2B5EF4-FFF2-40B4-BE49-F238E27FC236}">
                <a16:creationId xmlns:a16="http://schemas.microsoft.com/office/drawing/2014/main" id="{06ED9018-DF62-4339-85E7-1EC2D0DFD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71" y="1250865"/>
            <a:ext cx="3561977" cy="4452471"/>
          </a:xfrm>
          <a:prstGeom prst="rect">
            <a:avLst/>
          </a:prstGeom>
        </p:spPr>
      </p:pic>
    </p:spTree>
    <p:extLst>
      <p:ext uri="{BB962C8B-B14F-4D97-AF65-F5344CB8AC3E}">
        <p14:creationId xmlns:p14="http://schemas.microsoft.com/office/powerpoint/2010/main" val="392619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47152E-566B-4BF3-A486-56D872979CB0}"/>
              </a:ext>
            </a:extLst>
          </p:cNvPr>
          <p:cNvSpPr txBox="1"/>
          <p:nvPr/>
        </p:nvSpPr>
        <p:spPr>
          <a:xfrm>
            <a:off x="4764064" y="1175906"/>
            <a:ext cx="7192584" cy="4807470"/>
          </a:xfrm>
          <a:prstGeom prst="rect">
            <a:avLst/>
          </a:prstGeom>
          <a:noFill/>
        </p:spPr>
        <p:txBody>
          <a:bodyPr wrap="square" rtlCol="0">
            <a:spAutoFit/>
          </a:bodyPr>
          <a:lstStyle/>
          <a:p>
            <a:pPr>
              <a:lnSpc>
                <a:spcPct val="115000"/>
              </a:lnSpc>
              <a:spcAft>
                <a:spcPts val="800"/>
              </a:spcAft>
            </a:pPr>
            <a:r>
              <a:rPr lang="lt-LT" sz="1800" kern="100" dirty="0">
                <a:effectLst/>
                <a:latin typeface="Aptos"/>
                <a:ea typeface="Aptos"/>
                <a:cs typeface="Times New Roman" panose="02020603050405020304" pitchFamily="18" charset="0"/>
              </a:rPr>
              <a:t>„Viską pasitikrinai?“ </a:t>
            </a:r>
          </a:p>
          <a:p>
            <a:pPr>
              <a:lnSpc>
                <a:spcPct val="115000"/>
              </a:lnSpc>
              <a:spcAft>
                <a:spcPts val="800"/>
              </a:spcAft>
            </a:pPr>
            <a:r>
              <a:rPr lang="lt-LT" sz="1800" kern="100" dirty="0">
                <a:effectLst/>
                <a:latin typeface="Aptos"/>
                <a:ea typeface="Aptos"/>
                <a:cs typeface="Times New Roman" panose="02020603050405020304" pitchFamily="18" charset="0"/>
              </a:rPr>
              <a:t>El. paštą pasitikrinai.</a:t>
            </a:r>
            <a:br>
              <a:rPr lang="lt-LT" sz="1800" kern="100" dirty="0">
                <a:effectLst/>
                <a:latin typeface="Aptos"/>
                <a:ea typeface="Aptos"/>
                <a:cs typeface="Times New Roman" panose="02020603050405020304" pitchFamily="18" charset="0"/>
              </a:rPr>
            </a:br>
            <a:r>
              <a:rPr lang="lt-LT" sz="1800" kern="100" dirty="0" err="1">
                <a:effectLst/>
                <a:latin typeface="Aptos"/>
                <a:ea typeface="Aptos"/>
                <a:cs typeface="Times New Roman" panose="02020603050405020304" pitchFamily="18" charset="0"/>
              </a:rPr>
              <a:t>Teams</a:t>
            </a:r>
            <a:r>
              <a:rPr lang="lt-LT" sz="1800" kern="100" dirty="0">
                <a:effectLst/>
                <a:latin typeface="Aptos"/>
                <a:ea typeface="Aptos"/>
                <a:cs typeface="Times New Roman" panose="02020603050405020304" pitchFamily="18" charset="0"/>
              </a:rPr>
              <a:t> pasitikrinai.</a:t>
            </a:r>
            <a:br>
              <a:rPr lang="lt-LT" sz="1800" kern="100" dirty="0">
                <a:effectLst/>
                <a:latin typeface="Aptos"/>
                <a:ea typeface="Aptos"/>
                <a:cs typeface="Times New Roman" panose="02020603050405020304" pitchFamily="18" charset="0"/>
              </a:rPr>
            </a:br>
            <a:r>
              <a:rPr lang="lt-LT" sz="1800" kern="100" dirty="0" err="1">
                <a:effectLst/>
                <a:latin typeface="Aptos"/>
                <a:ea typeface="Aptos"/>
                <a:cs typeface="Times New Roman" panose="02020603050405020304" pitchFamily="18" charset="0"/>
              </a:rPr>
              <a:t>Slack</a:t>
            </a:r>
            <a:r>
              <a:rPr lang="lt-LT" sz="1800" kern="100" dirty="0">
                <a:effectLst/>
                <a:latin typeface="Aptos"/>
                <a:ea typeface="Aptos"/>
                <a:cs typeface="Times New Roman" panose="02020603050405020304" pitchFamily="18" charset="0"/>
              </a:rPr>
              <a:t> pasitikrinai.</a:t>
            </a:r>
          </a:p>
          <a:p>
            <a:pPr>
              <a:lnSpc>
                <a:spcPct val="115000"/>
              </a:lnSpc>
              <a:spcAft>
                <a:spcPts val="800"/>
              </a:spcAft>
            </a:pPr>
            <a:r>
              <a:rPr lang="lt-LT" sz="1800" kern="100" dirty="0">
                <a:effectLst/>
                <a:latin typeface="Aptos"/>
                <a:ea typeface="Aptos"/>
                <a:cs typeface="Times New Roman" panose="02020603050405020304" pitchFamily="18" charset="0"/>
              </a:rPr>
              <a:t>O savo odą šį mėnesį jau apžiūrėjai?</a:t>
            </a:r>
            <a:br>
              <a:rPr lang="lt-LT" sz="1800" kern="100" dirty="0">
                <a:effectLst/>
                <a:latin typeface="Aptos"/>
                <a:ea typeface="Aptos"/>
                <a:cs typeface="Times New Roman" panose="02020603050405020304" pitchFamily="18" charset="0"/>
              </a:rPr>
            </a:br>
            <a:r>
              <a:rPr lang="lt-LT" sz="1800" kern="100" dirty="0">
                <a:effectLst/>
                <a:latin typeface="Aptos"/>
                <a:ea typeface="Aptos"/>
                <a:cs typeface="Times New Roman" panose="02020603050405020304" pitchFamily="18" charset="0"/>
              </a:rPr>
              <a:t>Laiku pastebėta melanoma dažniausiai išgydoma. Gyvenk be baimės!</a:t>
            </a:r>
          </a:p>
          <a:p>
            <a:pPr>
              <a:lnSpc>
                <a:spcPct val="115000"/>
              </a:lnSpc>
              <a:spcAft>
                <a:spcPts val="800"/>
              </a:spcAft>
            </a:pPr>
            <a:r>
              <a:rPr lang="lt-LT" sz="1800" kern="100" dirty="0">
                <a:effectLst/>
                <a:latin typeface="Aptos"/>
                <a:ea typeface="Aptos"/>
                <a:cs typeface="Times New Roman" panose="02020603050405020304" pitchFamily="18" charset="0"/>
              </a:rPr>
              <a:t>Saulė – ne tik gražus įdegis, bet ir šalutinis jo poveikis – odos vėžys. Deja.</a:t>
            </a:r>
          </a:p>
          <a:p>
            <a:pPr>
              <a:lnSpc>
                <a:spcPct val="115000"/>
              </a:lnSpc>
              <a:spcAft>
                <a:spcPts val="800"/>
              </a:spcAft>
            </a:pPr>
            <a:r>
              <a:rPr lang="lt-LT" sz="1800" kern="100" dirty="0">
                <a:effectLst/>
                <a:latin typeface="Aptos"/>
                <a:ea typeface="Aptos"/>
                <a:cs typeface="Times New Roman" panose="02020603050405020304" pitchFamily="18" charset="0"/>
              </a:rPr>
              <a:t>Sergamumas onkologinėmis odos ligomis didėja, jomis suserga vis jaunesni žmonės. Saulė ypač pavojinga, jei Jūsų oda šviesi, jei esate vaikystėje nudegęs saulėje, jei kažkas iš artimųjų sirgo onkologine odos liga, jei Jūsų imunitetas susilpnėjęs ir pan.</a:t>
            </a:r>
          </a:p>
          <a:p>
            <a:pPr>
              <a:lnSpc>
                <a:spcPct val="115000"/>
              </a:lnSpc>
              <a:spcAft>
                <a:spcPts val="800"/>
              </a:spcAft>
            </a:pPr>
            <a:r>
              <a:rPr lang="lt-LT" sz="1800" kern="100" dirty="0">
                <a:effectLst/>
                <a:latin typeface="Aptos"/>
                <a:ea typeface="Aptos"/>
                <a:cs typeface="Times New Roman" panose="02020603050405020304" pitchFamily="18" charset="0"/>
              </a:rPr>
              <a:t>Plačiau šia tema: </a:t>
            </a:r>
            <a:r>
              <a:rPr lang="lt-LT" sz="1800" b="1" u="sng" kern="100" dirty="0">
                <a:solidFill>
                  <a:srgbClr val="467886"/>
                </a:solidFill>
                <a:effectLst/>
                <a:latin typeface="Aptos"/>
                <a:ea typeface="Aptos"/>
                <a:cs typeface="Times New Roman" panose="02020603050405020304" pitchFamily="18" charset="0"/>
                <a:hlinkClick r:id="rId2"/>
              </a:rPr>
              <a:t>https://gyvenkbebaimes.lt/</a:t>
            </a:r>
            <a:endParaRPr lang="lt-LT" sz="1800" b="1" kern="100" dirty="0">
              <a:effectLst/>
              <a:latin typeface="Aptos"/>
              <a:ea typeface="Aptos"/>
              <a:cs typeface="Times New Roman" panose="02020603050405020304" pitchFamily="18" charset="0"/>
            </a:endParaRPr>
          </a:p>
          <a:p>
            <a:endParaRPr lang="lt-LT" dirty="0"/>
          </a:p>
        </p:txBody>
      </p:sp>
      <p:pic>
        <p:nvPicPr>
          <p:cNvPr id="3074" name="Picture 2" descr="Instagram | LinkedIn">
            <a:extLst>
              <a:ext uri="{FF2B5EF4-FFF2-40B4-BE49-F238E27FC236}">
                <a16:creationId xmlns:a16="http://schemas.microsoft.com/office/drawing/2014/main" id="{12CBACD0-D5E9-46A8-B76C-AA7C7E12F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73" y="343758"/>
            <a:ext cx="516157" cy="5161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CEEA80-B9D1-4A08-8B22-33BC2A7E0460}"/>
              </a:ext>
            </a:extLst>
          </p:cNvPr>
          <p:cNvSpPr txBox="1"/>
          <p:nvPr/>
        </p:nvSpPr>
        <p:spPr>
          <a:xfrm>
            <a:off x="1109030" y="343758"/>
            <a:ext cx="2719294" cy="492122"/>
          </a:xfrm>
          <a:prstGeom prst="rect">
            <a:avLst/>
          </a:prstGeom>
          <a:noFill/>
        </p:spPr>
        <p:txBody>
          <a:bodyPr wrap="square" rtlCol="0">
            <a:spAutoFit/>
          </a:bodyPr>
          <a:lstStyle/>
          <a:p>
            <a:pPr>
              <a:lnSpc>
                <a:spcPct val="115000"/>
              </a:lnSpc>
              <a:spcAft>
                <a:spcPts val="800"/>
              </a:spcAft>
            </a:pPr>
            <a:r>
              <a:rPr lang="lt-LT" sz="2400" b="1" kern="100" dirty="0">
                <a:solidFill>
                  <a:srgbClr val="2584BF"/>
                </a:solidFill>
                <a:effectLst/>
                <a:latin typeface="Aptos"/>
                <a:ea typeface="Aptos"/>
                <a:cs typeface="Times New Roman" panose="02020603050405020304" pitchFamily="18" charset="0"/>
              </a:rPr>
              <a:t>Instagram </a:t>
            </a:r>
            <a:endParaRPr lang="lt-LT" sz="2400" kern="100" dirty="0">
              <a:solidFill>
                <a:srgbClr val="2584BF"/>
              </a:solidFill>
              <a:effectLst/>
              <a:latin typeface="Aptos"/>
              <a:ea typeface="Aptos"/>
              <a:cs typeface="Times New Roman" panose="02020603050405020304" pitchFamily="18" charset="0"/>
            </a:endParaRPr>
          </a:p>
        </p:txBody>
      </p:sp>
      <p:pic>
        <p:nvPicPr>
          <p:cNvPr id="5" name="Picture 4" descr="A person sitting at a computer&#10;&#10;Description automatically generated">
            <a:extLst>
              <a:ext uri="{FF2B5EF4-FFF2-40B4-BE49-F238E27FC236}">
                <a16:creationId xmlns:a16="http://schemas.microsoft.com/office/drawing/2014/main" id="{40D36614-0357-713D-B99F-71461307B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00" y="1234526"/>
            <a:ext cx="3561977" cy="4452471"/>
          </a:xfrm>
          <a:prstGeom prst="rect">
            <a:avLst/>
          </a:prstGeom>
        </p:spPr>
      </p:pic>
    </p:spTree>
    <p:extLst>
      <p:ext uri="{BB962C8B-B14F-4D97-AF65-F5344CB8AC3E}">
        <p14:creationId xmlns:p14="http://schemas.microsoft.com/office/powerpoint/2010/main" val="116819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4ED1373-CC42-4898-AEB9-688C913D1C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25987" y="1102529"/>
            <a:ext cx="5836071" cy="4539166"/>
          </a:xfrm>
          <a:prstGeom prst="rect">
            <a:avLst/>
          </a:prstGeom>
        </p:spPr>
      </p:pic>
      <p:sp>
        <p:nvSpPr>
          <p:cNvPr id="4" name="TextBox 3">
            <a:extLst>
              <a:ext uri="{FF2B5EF4-FFF2-40B4-BE49-F238E27FC236}">
                <a16:creationId xmlns:a16="http://schemas.microsoft.com/office/drawing/2014/main" id="{BD7301E5-969B-40FE-9B37-5412BC4670B8}"/>
              </a:ext>
            </a:extLst>
          </p:cNvPr>
          <p:cNvSpPr txBox="1"/>
          <p:nvPr/>
        </p:nvSpPr>
        <p:spPr>
          <a:xfrm>
            <a:off x="3346824" y="2414494"/>
            <a:ext cx="5836072" cy="2468368"/>
          </a:xfrm>
          <a:prstGeom prst="rect">
            <a:avLst/>
          </a:prstGeom>
          <a:noFill/>
        </p:spPr>
        <p:txBody>
          <a:bodyPr wrap="square" rtlCol="0">
            <a:spAutoFit/>
          </a:bodyPr>
          <a:lstStyle/>
          <a:p>
            <a:pPr algn="ctr">
              <a:lnSpc>
                <a:spcPct val="115000"/>
              </a:lnSpc>
              <a:spcAft>
                <a:spcPts val="800"/>
              </a:spcAft>
            </a:pPr>
            <a:r>
              <a:rPr lang="lt-LT" sz="2400" kern="100" dirty="0">
                <a:solidFill>
                  <a:schemeClr val="bg1"/>
                </a:solidFill>
                <a:effectLst/>
                <a:latin typeface="Aptos"/>
                <a:ea typeface="Aptos"/>
                <a:cs typeface="Times New Roman" panose="02020603050405020304" pitchFamily="18" charset="0"/>
              </a:rPr>
              <a:t>Dėkojame už bendradarbiavimą!</a:t>
            </a:r>
          </a:p>
          <a:p>
            <a:pPr algn="ctr">
              <a:lnSpc>
                <a:spcPct val="115000"/>
              </a:lnSpc>
              <a:spcAft>
                <a:spcPts val="800"/>
              </a:spcAft>
            </a:pPr>
            <a:r>
              <a:rPr lang="lt-LT" sz="2400" kern="100" dirty="0">
                <a:solidFill>
                  <a:schemeClr val="bg1"/>
                </a:solidFill>
                <a:effectLst/>
                <a:latin typeface="Aptos"/>
                <a:ea typeface="Aptos"/>
                <a:cs typeface="Times New Roman" panose="02020603050405020304" pitchFamily="18" charset="0"/>
              </a:rPr>
              <a:t>Daugiau informacijos: </a:t>
            </a:r>
            <a:r>
              <a:rPr lang="lt-LT" sz="2400" u="sng" kern="100" dirty="0">
                <a:solidFill>
                  <a:schemeClr val="bg1"/>
                </a:solidFill>
                <a:effectLst/>
                <a:latin typeface="Aptos"/>
                <a:ea typeface="Aptos"/>
                <a:cs typeface="Times New Roman" panose="02020603050405020304" pitchFamily="18" charset="0"/>
                <a:hlinkClick r:id="rId4">
                  <a:extLst>
                    <a:ext uri="{A12FA001-AC4F-418D-AE19-62706E023703}">
                      <ahyp:hlinkClr xmlns:ahyp="http://schemas.microsoft.com/office/drawing/2018/hyperlinkcolor" val="tx"/>
                    </a:ext>
                  </a:extLst>
                </a:hlinkClick>
              </a:rPr>
              <a:t>https://gyvenkbebaimes.lt/</a:t>
            </a:r>
            <a:endParaRPr lang="lt-LT" sz="2400" kern="100" dirty="0">
              <a:solidFill>
                <a:schemeClr val="bg1"/>
              </a:solidFill>
              <a:effectLst/>
              <a:latin typeface="Aptos"/>
              <a:ea typeface="Aptos"/>
              <a:cs typeface="Times New Roman" panose="02020603050405020304" pitchFamily="18" charset="0"/>
            </a:endParaRPr>
          </a:p>
          <a:p>
            <a:pPr algn="ctr">
              <a:lnSpc>
                <a:spcPct val="115000"/>
              </a:lnSpc>
              <a:spcAft>
                <a:spcPts val="800"/>
              </a:spcAft>
            </a:pPr>
            <a:r>
              <a:rPr lang="lt-LT" sz="2400" kern="100" dirty="0">
                <a:solidFill>
                  <a:schemeClr val="bg1"/>
                </a:solidFill>
                <a:effectLst/>
                <a:latin typeface="Aptos"/>
                <a:ea typeface="Aptos"/>
                <a:cs typeface="Times New Roman" panose="02020603050405020304" pitchFamily="18" charset="0"/>
              </a:rPr>
              <a:t>E. p. </a:t>
            </a:r>
            <a:r>
              <a:rPr lang="lt-LT" sz="2400" kern="100" dirty="0" err="1">
                <a:solidFill>
                  <a:schemeClr val="bg1"/>
                </a:solidFill>
                <a:effectLst/>
                <a:latin typeface="Aptos"/>
                <a:ea typeface="Aptos"/>
                <a:cs typeface="Times New Roman" panose="02020603050405020304" pitchFamily="18" charset="0"/>
              </a:rPr>
              <a:t>info@onkologija.lt</a:t>
            </a:r>
            <a:endParaRPr lang="lt-LT" sz="2400" kern="100" dirty="0">
              <a:solidFill>
                <a:schemeClr val="bg1"/>
              </a:solidFill>
              <a:effectLst/>
              <a:latin typeface="Aptos"/>
              <a:ea typeface="Aptos"/>
              <a:cs typeface="Times New Roman" panose="02020603050405020304" pitchFamily="18" charset="0"/>
            </a:endParaRPr>
          </a:p>
          <a:p>
            <a:pPr algn="ctr"/>
            <a:endParaRPr lang="lt-LT" sz="2400" dirty="0">
              <a:solidFill>
                <a:schemeClr val="bg1"/>
              </a:solidFill>
            </a:endParaRPr>
          </a:p>
        </p:txBody>
      </p:sp>
    </p:spTree>
    <p:extLst>
      <p:ext uri="{BB962C8B-B14F-4D97-AF65-F5344CB8AC3E}">
        <p14:creationId xmlns:p14="http://schemas.microsoft.com/office/powerpoint/2010/main" val="222318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7952990-03E0-4939-9BC1-E358C4BDC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528" y="1611297"/>
            <a:ext cx="5062071" cy="4683152"/>
          </a:xfrm>
          <a:prstGeom prst="rect">
            <a:avLst/>
          </a:prstGeom>
        </p:spPr>
      </p:pic>
      <p:pic>
        <p:nvPicPr>
          <p:cNvPr id="17" name="Graphic 16">
            <a:extLst>
              <a:ext uri="{FF2B5EF4-FFF2-40B4-BE49-F238E27FC236}">
                <a16:creationId xmlns:a16="http://schemas.microsoft.com/office/drawing/2014/main" id="{D4CF7394-D4D4-4B90-83C1-F94C44AB0B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570" y="3692708"/>
            <a:ext cx="4158924" cy="544746"/>
          </a:xfrm>
          <a:prstGeom prst="rect">
            <a:avLst/>
          </a:prstGeom>
        </p:spPr>
      </p:pic>
      <p:sp>
        <p:nvSpPr>
          <p:cNvPr id="4" name="TextBox 3">
            <a:extLst>
              <a:ext uri="{FF2B5EF4-FFF2-40B4-BE49-F238E27FC236}">
                <a16:creationId xmlns:a16="http://schemas.microsoft.com/office/drawing/2014/main" id="{4CB6A094-57D9-451F-A458-EAB9D99DBD1F}"/>
              </a:ext>
            </a:extLst>
          </p:cNvPr>
          <p:cNvSpPr txBox="1"/>
          <p:nvPr/>
        </p:nvSpPr>
        <p:spPr>
          <a:xfrm>
            <a:off x="5498354" y="1207102"/>
            <a:ext cx="5898075" cy="4341701"/>
          </a:xfrm>
          <a:prstGeom prst="rect">
            <a:avLst/>
          </a:prstGeom>
          <a:noFill/>
        </p:spPr>
        <p:txBody>
          <a:bodyPr wrap="square" rtlCol="0">
            <a:spAutoFit/>
          </a:bodyPr>
          <a:lstStyle/>
          <a:p>
            <a:pPr>
              <a:lnSpc>
                <a:spcPct val="115000"/>
              </a:lnSpc>
              <a:spcAft>
                <a:spcPts val="800"/>
              </a:spcAft>
            </a:pPr>
            <a:r>
              <a:rPr lang="lt-LT" sz="1600" kern="100" dirty="0">
                <a:effectLst/>
                <a:latin typeface="Aptos"/>
                <a:ea typeface="Aptos"/>
                <a:cs typeface="Times New Roman" panose="02020603050405020304" pitchFamily="18" charset="0"/>
              </a:rPr>
              <a:t>Siųsdami tokią žinutę Jūs galite padėti savo darbuotojams išvengti sunkios ligos, informuodami juos apie būtinybę atidžiai apžiūrėti savo odą, nenumoti ranka į neįprastus darinius ir laiku kreiptis į medikus. Tokios paprastos rekomendacijos gali užkirsti kelią sudėtingoms odos onkologinėms ligoms: laiku diagnozuotos jos gali būti sėkmingai išgydytos. Pavasaris – tinkamiausias laikas apie tai susimąstyti ir imtis priemonių.</a:t>
            </a:r>
          </a:p>
          <a:p>
            <a:pPr>
              <a:lnSpc>
                <a:spcPct val="115000"/>
              </a:lnSpc>
              <a:spcAft>
                <a:spcPts val="800"/>
              </a:spcAft>
            </a:pPr>
            <a:r>
              <a:rPr lang="lt-LT" sz="1600" kern="100" dirty="0">
                <a:effectLst/>
                <a:latin typeface="Aptos"/>
                <a:ea typeface="Aptos"/>
                <a:cs typeface="Times New Roman" panose="02020603050405020304" pitchFamily="18" charset="0"/>
              </a:rPr>
              <a:t>Kodėl apie tai kalbame? Nes siekiame </a:t>
            </a:r>
            <a:r>
              <a:rPr lang="lt-LT" sz="1600" kern="0" dirty="0">
                <a:solidFill>
                  <a:srgbClr val="000000"/>
                </a:solidFill>
                <a:effectLst/>
                <a:latin typeface="Aptos"/>
                <a:ea typeface="Times New Roman" panose="02020603050405020304" pitchFamily="18" charset="0"/>
                <a:cs typeface="Times New Roman" panose="02020603050405020304" pitchFamily="18" charset="0"/>
              </a:rPr>
              <a:t>skatinti atsakingą požiūrį  į saulės poveikį ir didinti žmonių sąmoningumą apie odos onkologines ligas.</a:t>
            </a:r>
            <a:r>
              <a:rPr lang="lt-LT" sz="1600" kern="100" dirty="0">
                <a:effectLst/>
                <a:latin typeface="Aptos"/>
                <a:ea typeface="Aptos"/>
                <a:cs typeface="Times New Roman" panose="02020603050405020304" pitchFamily="18" charset="0"/>
              </a:rPr>
              <a:t> Kad žinotume, į kokius atsiradusius odos pakitimus būtina atkreipti dėmesį ir juos pastebėjus – kreiptis į gydytoją specialistą.</a:t>
            </a:r>
          </a:p>
          <a:p>
            <a:r>
              <a:rPr lang="lt-LT" sz="1300" kern="100" dirty="0">
                <a:effectLst/>
                <a:latin typeface="Aptos"/>
                <a:ea typeface="Aptos"/>
                <a:cs typeface="Times New Roman" panose="02020603050405020304" pitchFamily="18" charset="0"/>
              </a:rPr>
              <a:t> </a:t>
            </a:r>
            <a:r>
              <a:rPr lang="lt-LT" sz="1300" i="1" kern="100" dirty="0">
                <a:effectLst/>
                <a:latin typeface="Aptos"/>
                <a:ea typeface="Aptos"/>
                <a:cs typeface="Times New Roman" panose="02020603050405020304" pitchFamily="18" charset="0"/>
              </a:rPr>
              <a:t>Informacija parengta bendradarbiaujant su gydytoja dermatovenerologe </a:t>
            </a:r>
          </a:p>
          <a:p>
            <a:r>
              <a:rPr lang="lt-LT" sz="1300" i="1" kern="100" dirty="0">
                <a:effectLst/>
                <a:latin typeface="Aptos"/>
                <a:ea typeface="Aptos"/>
                <a:cs typeface="Times New Roman" panose="02020603050405020304" pitchFamily="18" charset="0"/>
              </a:rPr>
              <a:t>doc. dr. Rūta </a:t>
            </a:r>
            <a:r>
              <a:rPr lang="lt-LT" sz="1300" i="1" kern="100" dirty="0" err="1">
                <a:effectLst/>
                <a:latin typeface="Aptos"/>
                <a:ea typeface="Aptos"/>
                <a:cs typeface="Times New Roman" panose="02020603050405020304" pitchFamily="18" charset="0"/>
              </a:rPr>
              <a:t>Gancevičiene</a:t>
            </a:r>
            <a:r>
              <a:rPr lang="lt-LT" sz="1300" i="1" kern="100" dirty="0">
                <a:effectLst/>
                <a:latin typeface="Aptos"/>
                <a:ea typeface="Aptos"/>
                <a:cs typeface="Times New Roman" panose="02020603050405020304" pitchFamily="18" charset="0"/>
              </a:rPr>
              <a:t>, Lietuvos dermatovenerologų draugijos prezidente. </a:t>
            </a:r>
            <a:endParaRPr lang="lt-LT" sz="1300" kern="100" dirty="0">
              <a:effectLst/>
              <a:latin typeface="Aptos"/>
              <a:ea typeface="Aptos"/>
              <a:cs typeface="Times New Roman" panose="02020603050405020304" pitchFamily="18" charset="0"/>
            </a:endParaRPr>
          </a:p>
          <a:p>
            <a:endParaRPr lang="lt-LT" sz="1600" dirty="0"/>
          </a:p>
        </p:txBody>
      </p:sp>
      <p:sp>
        <p:nvSpPr>
          <p:cNvPr id="5" name="TextBox 4">
            <a:extLst>
              <a:ext uri="{FF2B5EF4-FFF2-40B4-BE49-F238E27FC236}">
                <a16:creationId xmlns:a16="http://schemas.microsoft.com/office/drawing/2014/main" id="{D6F254E1-8E21-4896-A823-09BFD2351A33}"/>
              </a:ext>
            </a:extLst>
          </p:cNvPr>
          <p:cNvSpPr txBox="1"/>
          <p:nvPr/>
        </p:nvSpPr>
        <p:spPr>
          <a:xfrm>
            <a:off x="627530" y="437883"/>
            <a:ext cx="3836894" cy="1200329"/>
          </a:xfrm>
          <a:prstGeom prst="rect">
            <a:avLst/>
          </a:prstGeom>
          <a:noFill/>
        </p:spPr>
        <p:txBody>
          <a:bodyPr wrap="square" rtlCol="0">
            <a:spAutoFit/>
          </a:bodyPr>
          <a:lstStyle/>
          <a:p>
            <a:r>
              <a:rPr lang="lt-LT" sz="2400" b="1" dirty="0">
                <a:solidFill>
                  <a:srgbClr val="2584BF"/>
                </a:solidFill>
                <a:effectLst/>
                <a:latin typeface="Aptos"/>
                <a:ea typeface="Aptos"/>
                <a:cs typeface="Times New Roman" panose="02020603050405020304" pitchFamily="18" charset="0"/>
              </a:rPr>
              <a:t>Informacija apie onkologines odos ligas – kodėl tai svarbu HR profesionalams</a:t>
            </a:r>
            <a:endParaRPr lang="lt-LT" sz="2400" dirty="0">
              <a:solidFill>
                <a:srgbClr val="2584BF"/>
              </a:solidFill>
            </a:endParaRPr>
          </a:p>
        </p:txBody>
      </p:sp>
      <p:sp>
        <p:nvSpPr>
          <p:cNvPr id="6" name="TextBox 5">
            <a:extLst>
              <a:ext uri="{FF2B5EF4-FFF2-40B4-BE49-F238E27FC236}">
                <a16:creationId xmlns:a16="http://schemas.microsoft.com/office/drawing/2014/main" id="{8BE86454-5A5B-47A5-8737-EFFEBF5C61C4}"/>
              </a:ext>
            </a:extLst>
          </p:cNvPr>
          <p:cNvSpPr txBox="1"/>
          <p:nvPr/>
        </p:nvSpPr>
        <p:spPr>
          <a:xfrm>
            <a:off x="1201270" y="2324846"/>
            <a:ext cx="3753224" cy="3806170"/>
          </a:xfrm>
          <a:prstGeom prst="rect">
            <a:avLst/>
          </a:prstGeom>
          <a:noFill/>
        </p:spPr>
        <p:txBody>
          <a:bodyPr wrap="square" rtlCol="0">
            <a:spAutoFit/>
          </a:bodyPr>
          <a:lstStyle/>
          <a:p>
            <a:pPr>
              <a:spcAft>
                <a:spcPts val="800"/>
              </a:spcAft>
            </a:pPr>
            <a:r>
              <a:rPr lang="lt-LT" sz="2400" b="1" dirty="0"/>
              <a:t>„VISKĄ PASITIKRINAI?“ </a:t>
            </a:r>
          </a:p>
          <a:p>
            <a:pPr>
              <a:spcAft>
                <a:spcPts val="800"/>
              </a:spcAft>
            </a:pPr>
            <a:r>
              <a:rPr lang="lt-LT" sz="1800" b="1" kern="100" dirty="0">
                <a:effectLst/>
                <a:latin typeface="Aptos"/>
                <a:ea typeface="Aptos"/>
                <a:cs typeface="Times New Roman" panose="02020603050405020304" pitchFamily="18" charset="0"/>
              </a:rPr>
              <a:t>El. paštą pasitikrinai.</a:t>
            </a:r>
            <a:br>
              <a:rPr lang="lt-LT" sz="1800" b="1" kern="100" dirty="0">
                <a:effectLst/>
                <a:latin typeface="Aptos"/>
                <a:ea typeface="Aptos"/>
                <a:cs typeface="Times New Roman" panose="02020603050405020304" pitchFamily="18" charset="0"/>
              </a:rPr>
            </a:br>
            <a:r>
              <a:rPr lang="lt-LT" sz="1800" b="1" kern="100" dirty="0" err="1">
                <a:effectLst/>
                <a:latin typeface="Aptos"/>
                <a:ea typeface="Aptos"/>
                <a:cs typeface="Times New Roman" panose="02020603050405020304" pitchFamily="18" charset="0"/>
              </a:rPr>
              <a:t>Teams</a:t>
            </a:r>
            <a:r>
              <a:rPr lang="lt-LT" sz="1800" b="1" kern="100" dirty="0">
                <a:effectLst/>
                <a:latin typeface="Aptos"/>
                <a:ea typeface="Aptos"/>
                <a:cs typeface="Times New Roman" panose="02020603050405020304" pitchFamily="18" charset="0"/>
              </a:rPr>
              <a:t> pasitikrinai.</a:t>
            </a:r>
            <a:br>
              <a:rPr lang="lt-LT" sz="1800" b="1" kern="100" dirty="0">
                <a:effectLst/>
                <a:latin typeface="Aptos"/>
                <a:ea typeface="Aptos"/>
                <a:cs typeface="Times New Roman" panose="02020603050405020304" pitchFamily="18" charset="0"/>
              </a:rPr>
            </a:br>
            <a:r>
              <a:rPr lang="lt-LT" sz="1800" b="1" kern="100" dirty="0" err="1">
                <a:effectLst/>
                <a:latin typeface="Aptos"/>
                <a:ea typeface="Aptos"/>
                <a:cs typeface="Times New Roman" panose="02020603050405020304" pitchFamily="18" charset="0"/>
              </a:rPr>
              <a:t>Slack</a:t>
            </a:r>
            <a:r>
              <a:rPr lang="lt-LT" sz="1800" b="1" kern="100" dirty="0">
                <a:effectLst/>
                <a:latin typeface="Aptos"/>
                <a:ea typeface="Aptos"/>
                <a:cs typeface="Times New Roman" panose="02020603050405020304" pitchFamily="18" charset="0"/>
              </a:rPr>
              <a:t> pasitikrinai.</a:t>
            </a:r>
          </a:p>
          <a:p>
            <a:pPr>
              <a:spcAft>
                <a:spcPts val="800"/>
              </a:spcAft>
            </a:pPr>
            <a:r>
              <a:rPr lang="lt-LT" sz="1800" b="1" kern="100" dirty="0">
                <a:effectLst/>
                <a:latin typeface="Aptos"/>
                <a:ea typeface="Aptos"/>
                <a:cs typeface="Times New Roman" panose="02020603050405020304" pitchFamily="18" charset="0"/>
              </a:rPr>
              <a:t>O savo odą šį mėnesį jau apžiūrėjai?</a:t>
            </a:r>
          </a:p>
          <a:p>
            <a:pPr>
              <a:spcAft>
                <a:spcPts val="800"/>
              </a:spcAft>
            </a:pPr>
            <a:br>
              <a:rPr lang="lt-LT" sz="1800" b="1" kern="100" dirty="0">
                <a:effectLst/>
                <a:latin typeface="Aptos"/>
                <a:ea typeface="Aptos"/>
                <a:cs typeface="Times New Roman" panose="02020603050405020304" pitchFamily="18" charset="0"/>
              </a:rPr>
            </a:br>
            <a:r>
              <a:rPr lang="lt-LT" sz="2400" b="1" kern="100" dirty="0">
                <a:effectLst/>
                <a:latin typeface="Aptos"/>
                <a:ea typeface="Aptos"/>
                <a:cs typeface="Times New Roman" panose="02020603050405020304" pitchFamily="18" charset="0"/>
              </a:rPr>
              <a:t>Laiku pastebėta melanoma dažniausiai išgydoma. </a:t>
            </a:r>
          </a:p>
          <a:p>
            <a:pPr>
              <a:spcAft>
                <a:spcPts val="800"/>
              </a:spcAft>
            </a:pPr>
            <a:r>
              <a:rPr lang="lt-LT" sz="2800" b="1" kern="100" spc="-150" dirty="0">
                <a:solidFill>
                  <a:srgbClr val="2584BF"/>
                </a:solidFill>
                <a:effectLst/>
                <a:latin typeface="Aptos"/>
                <a:ea typeface="Aptos"/>
                <a:cs typeface="Times New Roman" panose="02020603050405020304" pitchFamily="18" charset="0"/>
              </a:rPr>
              <a:t>GYVENK BE BAIMĖS!</a:t>
            </a:r>
          </a:p>
          <a:p>
            <a:endParaRPr lang="lt-LT" b="1" dirty="0"/>
          </a:p>
        </p:txBody>
      </p:sp>
      <p:pic>
        <p:nvPicPr>
          <p:cNvPr id="12" name="Graphic 11">
            <a:extLst>
              <a:ext uri="{FF2B5EF4-FFF2-40B4-BE49-F238E27FC236}">
                <a16:creationId xmlns:a16="http://schemas.microsoft.com/office/drawing/2014/main" id="{603EADFF-B97A-47BE-97C5-34E1BF39AE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571" y="2811626"/>
            <a:ext cx="357188" cy="271464"/>
          </a:xfrm>
          <a:prstGeom prst="rect">
            <a:avLst/>
          </a:prstGeom>
        </p:spPr>
      </p:pic>
      <p:pic>
        <p:nvPicPr>
          <p:cNvPr id="13" name="Graphic 12">
            <a:extLst>
              <a:ext uri="{FF2B5EF4-FFF2-40B4-BE49-F238E27FC236}">
                <a16:creationId xmlns:a16="http://schemas.microsoft.com/office/drawing/2014/main" id="{18CFE5C6-8F9B-4C50-896B-6E70D752BC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571" y="3068615"/>
            <a:ext cx="357188" cy="271464"/>
          </a:xfrm>
          <a:prstGeom prst="rect">
            <a:avLst/>
          </a:prstGeom>
        </p:spPr>
      </p:pic>
      <p:pic>
        <p:nvPicPr>
          <p:cNvPr id="14" name="Graphic 13">
            <a:extLst>
              <a:ext uri="{FF2B5EF4-FFF2-40B4-BE49-F238E27FC236}">
                <a16:creationId xmlns:a16="http://schemas.microsoft.com/office/drawing/2014/main" id="{04AE6223-E7A0-4727-93A5-82284D1C2A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571" y="3403298"/>
            <a:ext cx="357188" cy="271464"/>
          </a:xfrm>
          <a:prstGeom prst="rect">
            <a:avLst/>
          </a:prstGeom>
        </p:spPr>
      </p:pic>
      <p:sp>
        <p:nvSpPr>
          <p:cNvPr id="20" name="TextBox 19">
            <a:extLst>
              <a:ext uri="{FF2B5EF4-FFF2-40B4-BE49-F238E27FC236}">
                <a16:creationId xmlns:a16="http://schemas.microsoft.com/office/drawing/2014/main" id="{AA9D1C00-63D3-4D15-A298-62D232B2CDE2}"/>
              </a:ext>
            </a:extLst>
          </p:cNvPr>
          <p:cNvSpPr txBox="1"/>
          <p:nvPr/>
        </p:nvSpPr>
        <p:spPr>
          <a:xfrm>
            <a:off x="5416062" y="5577839"/>
            <a:ext cx="5222378" cy="943848"/>
          </a:xfrm>
          <a:prstGeom prst="rect">
            <a:avLst/>
          </a:prstGeom>
          <a:noFill/>
        </p:spPr>
        <p:txBody>
          <a:bodyPr wrap="square" rtlCol="0">
            <a:spAutoFit/>
          </a:bodyPr>
          <a:lstStyle/>
          <a:p>
            <a:pPr>
              <a:spcAft>
                <a:spcPts val="800"/>
              </a:spcAft>
            </a:pPr>
            <a:r>
              <a:rPr lang="lt-LT" sz="1400" i="1" kern="100" dirty="0">
                <a:latin typeface="Aptos"/>
                <a:ea typeface="Aptos"/>
                <a:cs typeface="Times New Roman" panose="02020603050405020304" pitchFamily="18" charset="0"/>
              </a:rPr>
              <a:t> Asociacija </a:t>
            </a:r>
            <a:r>
              <a:rPr lang="lt-LT" sz="1400" i="1" kern="100" dirty="0" err="1">
                <a:latin typeface="Aptos"/>
                <a:ea typeface="Aptos"/>
                <a:cs typeface="Times New Roman" panose="02020603050405020304" pitchFamily="18" charset="0"/>
              </a:rPr>
              <a:t>Onkologija.lt</a:t>
            </a:r>
            <a:r>
              <a:rPr lang="lt-LT" sz="1400" i="1" kern="100" dirty="0">
                <a:latin typeface="Aptos"/>
                <a:ea typeface="Aptos"/>
                <a:cs typeface="Times New Roman" panose="02020603050405020304" pitchFamily="18" charset="0"/>
              </a:rPr>
              <a:t> </a:t>
            </a:r>
          </a:p>
          <a:p>
            <a:pPr>
              <a:spcAft>
                <a:spcPts val="800"/>
              </a:spcAft>
            </a:pPr>
            <a:r>
              <a:rPr lang="lt-LT" sz="1400" i="1" kern="100" dirty="0">
                <a:latin typeface="Aptos"/>
                <a:ea typeface="Aptos"/>
                <a:cs typeface="Times New Roman" panose="02020603050405020304" pitchFamily="18" charset="0"/>
              </a:rPr>
              <a:t>Lietuvos dermatovenerologų draugija </a:t>
            </a:r>
            <a:endParaRPr lang="lt-LT" sz="1400" kern="100" dirty="0">
              <a:latin typeface="Aptos"/>
              <a:ea typeface="Aptos"/>
              <a:cs typeface="Times New Roman" panose="02020603050405020304" pitchFamily="18" charset="0"/>
            </a:endParaRPr>
          </a:p>
          <a:p>
            <a:pPr>
              <a:spcAft>
                <a:spcPts val="800"/>
              </a:spcAft>
            </a:pPr>
            <a:r>
              <a:rPr lang="lt-LT" sz="1400" i="1" kern="100" dirty="0">
                <a:latin typeface="Aptos"/>
                <a:ea typeface="Aptos"/>
                <a:cs typeface="Times New Roman" panose="02020603050405020304" pitchFamily="18" charset="0"/>
              </a:rPr>
              <a:t>Lietuvos onkologų </a:t>
            </a:r>
            <a:r>
              <a:rPr lang="lt-LT" sz="1400" i="1" kern="100" dirty="0" err="1">
                <a:latin typeface="Aptos"/>
                <a:ea typeface="Aptos"/>
                <a:cs typeface="Times New Roman" panose="02020603050405020304" pitchFamily="18" charset="0"/>
              </a:rPr>
              <a:t>chemoterapeutų</a:t>
            </a:r>
            <a:r>
              <a:rPr lang="lt-LT" sz="1400" i="1" kern="100" dirty="0">
                <a:latin typeface="Aptos"/>
                <a:ea typeface="Aptos"/>
                <a:cs typeface="Times New Roman" panose="02020603050405020304" pitchFamily="18" charset="0"/>
              </a:rPr>
              <a:t> draugija</a:t>
            </a:r>
            <a:endParaRPr lang="lt-LT" sz="14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44731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997CC-5F44-487C-8C4F-0C1406DB2AA9}"/>
              </a:ext>
            </a:extLst>
          </p:cNvPr>
          <p:cNvSpPr txBox="1"/>
          <p:nvPr/>
        </p:nvSpPr>
        <p:spPr>
          <a:xfrm>
            <a:off x="2552700" y="1160165"/>
            <a:ext cx="9537700" cy="5948295"/>
          </a:xfrm>
          <a:prstGeom prst="rect">
            <a:avLst/>
          </a:prstGeom>
          <a:noFill/>
        </p:spPr>
        <p:txBody>
          <a:bodyPr wrap="square" rtlCol="0">
            <a:spAutoFit/>
          </a:bodyPr>
          <a:lstStyle/>
          <a:p>
            <a:pPr>
              <a:lnSpc>
                <a:spcPct val="115000"/>
              </a:lnSpc>
              <a:spcAft>
                <a:spcPts val="800"/>
              </a:spcAft>
            </a:pPr>
            <a:r>
              <a:rPr lang="lt-LT" sz="1600" kern="100" dirty="0">
                <a:effectLst/>
                <a:latin typeface="Aptos"/>
                <a:ea typeface="Aptos"/>
                <a:cs typeface="Times New Roman" panose="02020603050405020304" pitchFamily="18" charset="0"/>
              </a:rPr>
              <a:t>„Man 38-eri.  Prieš dvejus metus, nėštumo metu, ant kojos pastebėjau mažą taškelį – tarsi apgamėlį. Jis atrodė visai nekaltas, tačiau laikui bėgant po truputį didėjo, tad  nusprendžiau apsilankyti pas dermatologą – labiau dėl ramybės. Ir čia išgirdau tai, ko mažiausiai tikėjausi – didelė tikimybė, kad tai – melanoma. Tai buvo ypač skaudu išgirsti, nes mano tėtis sirgo melanoma ir nuo jos mirė. Po dviejų savaičių sulaukiau patvirtinimo – tai tikrai melanoma, visa laimė – pirmos stadijos.</a:t>
            </a:r>
            <a:br>
              <a:rPr lang="lt-LT" sz="1600" kern="100" dirty="0">
                <a:effectLst/>
                <a:latin typeface="Aptos"/>
                <a:ea typeface="Aptos"/>
                <a:cs typeface="Times New Roman" panose="02020603050405020304" pitchFamily="18" charset="0"/>
              </a:rPr>
            </a:br>
            <a:br>
              <a:rPr lang="lt-LT" sz="1600" kern="100" dirty="0">
                <a:effectLst/>
                <a:latin typeface="Aptos"/>
                <a:ea typeface="Aptos"/>
                <a:cs typeface="Times New Roman" panose="02020603050405020304" pitchFamily="18" charset="0"/>
              </a:rPr>
            </a:br>
            <a:r>
              <a:rPr lang="lt-LT" sz="1600" kern="100" dirty="0">
                <a:effectLst/>
                <a:latin typeface="Aptos"/>
                <a:ea typeface="Aptos"/>
                <a:cs typeface="Times New Roman" panose="02020603050405020304" pitchFamily="18" charset="0"/>
              </a:rPr>
              <a:t>Buvo atlikta operacija, vėliau – dar viena, per kurią pašalinti limfmazgiai ir pažeista vieta. Šiuo metu viskas išoperuota, esu stebima gydytojų – reguliariai tikrinuosi, kas pusę metų atliekami tyrimai.</a:t>
            </a:r>
          </a:p>
          <a:p>
            <a:pPr>
              <a:lnSpc>
                <a:spcPct val="115000"/>
              </a:lnSpc>
              <a:spcAft>
                <a:spcPts val="800"/>
              </a:spcAft>
            </a:pPr>
            <a:br>
              <a:rPr lang="lt-LT" sz="1600" kern="100" dirty="0">
                <a:effectLst/>
                <a:latin typeface="Aptos"/>
                <a:ea typeface="Aptos"/>
                <a:cs typeface="Times New Roman" panose="02020603050405020304" pitchFamily="18" charset="0"/>
              </a:rPr>
            </a:br>
            <a:r>
              <a:rPr lang="lt-LT" sz="1600" kern="100" dirty="0">
                <a:effectLst/>
                <a:latin typeface="Aptos"/>
                <a:ea typeface="Aptos"/>
                <a:cs typeface="Times New Roman" panose="02020603050405020304" pitchFamily="18" charset="0"/>
              </a:rPr>
              <a:t>Visiems noriu pasakyti vieną svarbų dalyką – pasitikėkite savo intuicija ir tikrinkitės. Net jei atrodo, kad „nieko čia tokio“, kreipkitės į gydytojus.</a:t>
            </a:r>
          </a:p>
          <a:p>
            <a:pPr>
              <a:lnSpc>
                <a:spcPct val="115000"/>
              </a:lnSpc>
              <a:spcAft>
                <a:spcPts val="800"/>
              </a:spcAft>
            </a:pPr>
            <a:r>
              <a:rPr lang="lt-LT" sz="1600" kern="100" dirty="0">
                <a:effectLst/>
                <a:latin typeface="Aptos"/>
                <a:ea typeface="Aptos"/>
                <a:cs typeface="Times New Roman" panose="02020603050405020304" pitchFamily="18" charset="0"/>
              </a:rPr>
              <a:t>Iki ligos aš labai mėgau saulę – mėgau degintis, keliauti į šiltus kraštus vieną ar du kartus per metus,  ir į soliariumui užsukdavau. Tačiau SPF apsauga nebuvo mano kasdienis įprotis. Dabar, žiūrėdama atgal, suprantu, kad tai galėjo turėti įtakos ligai. Žinoma, priežasčių gali būti ne viena – mano atveju yra ir genetinis faktorius, nes tėtis sirgo melanoma. Tačiau gyvenimo būdas taip pat yra labai svarbi dalis”, – dalijasi savo istorija Kristina.</a:t>
            </a:r>
          </a:p>
          <a:p>
            <a:pPr>
              <a:lnSpc>
                <a:spcPct val="115000"/>
              </a:lnSpc>
              <a:spcAft>
                <a:spcPts val="800"/>
              </a:spcAft>
            </a:pPr>
            <a:endParaRPr lang="lt-LT" sz="1600" kern="100" dirty="0">
              <a:effectLst/>
              <a:latin typeface="Aptos"/>
              <a:ea typeface="Aptos"/>
              <a:cs typeface="Times New Roman" panose="02020603050405020304" pitchFamily="18" charset="0"/>
            </a:endParaRPr>
          </a:p>
          <a:p>
            <a:pPr>
              <a:lnSpc>
                <a:spcPct val="115000"/>
              </a:lnSpc>
              <a:spcAft>
                <a:spcPts val="800"/>
              </a:spcAft>
            </a:pPr>
            <a:r>
              <a:rPr lang="lt-LT" sz="1600" kern="100" dirty="0">
                <a:effectLst/>
                <a:latin typeface="Aptos"/>
                <a:ea typeface="Aptos"/>
                <a:cs typeface="Times New Roman" panose="02020603050405020304" pitchFamily="18" charset="0"/>
              </a:rPr>
              <a:t>Pasidalinkite ja su savo kolegomis. </a:t>
            </a:r>
          </a:p>
          <a:p>
            <a:endParaRPr lang="lt-LT" sz="1600" dirty="0"/>
          </a:p>
        </p:txBody>
      </p:sp>
      <p:pic>
        <p:nvPicPr>
          <p:cNvPr id="8" name="Graphic 7">
            <a:extLst>
              <a:ext uri="{FF2B5EF4-FFF2-40B4-BE49-F238E27FC236}">
                <a16:creationId xmlns:a16="http://schemas.microsoft.com/office/drawing/2014/main" id="{8E5359FF-FE1E-44FB-8B46-7AAECC7716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52700" y="97962"/>
            <a:ext cx="2078720" cy="962942"/>
          </a:xfrm>
          <a:prstGeom prst="rect">
            <a:avLst/>
          </a:prstGeom>
        </p:spPr>
      </p:pic>
      <p:pic>
        <p:nvPicPr>
          <p:cNvPr id="2" name="Picture 1">
            <a:extLst>
              <a:ext uri="{FF2B5EF4-FFF2-40B4-BE49-F238E27FC236}">
                <a16:creationId xmlns:a16="http://schemas.microsoft.com/office/drawing/2014/main" id="{CC30A9E0-5E37-B582-8980-4A076435A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60" y="1297939"/>
            <a:ext cx="1724698" cy="2299597"/>
          </a:xfrm>
          <a:prstGeom prst="rect">
            <a:avLst/>
          </a:prstGeom>
        </p:spPr>
      </p:pic>
    </p:spTree>
    <p:extLst>
      <p:ext uri="{BB962C8B-B14F-4D97-AF65-F5344CB8AC3E}">
        <p14:creationId xmlns:p14="http://schemas.microsoft.com/office/powerpoint/2010/main" val="396332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D2AF8D-420C-47B7-9175-1F71F5292FAB}"/>
              </a:ext>
            </a:extLst>
          </p:cNvPr>
          <p:cNvSpPr txBox="1"/>
          <p:nvPr/>
        </p:nvSpPr>
        <p:spPr>
          <a:xfrm>
            <a:off x="3246121" y="1219200"/>
            <a:ext cx="7943782" cy="4715650"/>
          </a:xfrm>
          <a:prstGeom prst="rect">
            <a:avLst/>
          </a:prstGeom>
          <a:noFill/>
        </p:spPr>
        <p:txBody>
          <a:bodyPr wrap="square" rtlCol="0">
            <a:spAutoFit/>
          </a:bodyPr>
          <a:lstStyle/>
          <a:p>
            <a:pPr>
              <a:lnSpc>
                <a:spcPct val="115000"/>
              </a:lnSpc>
              <a:spcAft>
                <a:spcPts val="800"/>
              </a:spcAft>
            </a:pPr>
            <a:r>
              <a:rPr lang="lt-LT" sz="1800" kern="100" dirty="0">
                <a:effectLst/>
                <a:latin typeface="Aptos"/>
                <a:ea typeface="Aptos"/>
                <a:cs typeface="Times New Roman" panose="02020603050405020304" pitchFamily="18" charset="0"/>
              </a:rPr>
              <a:t>Jūsų organizacijos viduje siunčiami el. laiškai ir naujienlaiškiai yra efektyvūs keliai pasiekti visus darbuotojus. Galite pasinaudoti pateiktomis žinutėmis, kad padėtumėte jiems sužinoti apie onkologines odos ligas ir jų išvengti arba laiku pradėti gydytis.</a:t>
            </a:r>
          </a:p>
          <a:p>
            <a:pPr>
              <a:lnSpc>
                <a:spcPct val="115000"/>
              </a:lnSpc>
              <a:spcAft>
                <a:spcPts val="800"/>
              </a:spcAft>
            </a:pPr>
            <a:r>
              <a:rPr lang="lt-LT" sz="1800" kern="100" dirty="0">
                <a:effectLst/>
                <a:latin typeface="Aptos"/>
                <a:ea typeface="Aptos"/>
                <a:cs typeface="Times New Roman" panose="02020603050405020304" pitchFamily="18" charset="0"/>
              </a:rPr>
              <a:t>„Kodėl kreipiamės į Jus, tarsi neturinčius nieko bendro su sveikata ar medicina? Nes žinome, kad rūpinatės darbuotojais, o jie Jumis pasitiki. Šiais laikais, kai sklando tiek faktais ir įrodymais nepagrįstos informacijos, galite būti tie, kurie patikimai prisideda prie bendro siekio </a:t>
            </a:r>
            <a:r>
              <a:rPr lang="lt-LT" sz="1800" kern="0" dirty="0">
                <a:solidFill>
                  <a:srgbClr val="000000"/>
                </a:solidFill>
                <a:effectLst/>
                <a:latin typeface="Aptos"/>
                <a:ea typeface="Times New Roman" panose="02020603050405020304" pitchFamily="18" charset="0"/>
                <a:cs typeface="Times New Roman" panose="02020603050405020304" pitchFamily="18" charset="0"/>
              </a:rPr>
              <a:t>skatinti atsakingą požiūrį  į saulės poveikį bei didinti žmonių sąmoningumą apie odos onkologines ligas: kas tai yra, kaip jų išvengti ir kaip jas atpažinti. </a:t>
            </a:r>
            <a:r>
              <a:rPr lang="lt-LT" sz="1800" kern="100" dirty="0">
                <a:effectLst/>
                <a:latin typeface="Aptos"/>
                <a:ea typeface="Aptos"/>
                <a:cs typeface="Times New Roman" panose="02020603050405020304" pitchFamily="18" charset="0"/>
              </a:rPr>
              <a:t>Todėl prašome perduoti kolegoms žinią – pasirūpinkite savo odos sveikata, nes šis pirmas žingsnis gali padėti išvengti sunkios ligos“, – atkreipia dėmesį gydytoja </a:t>
            </a:r>
            <a:r>
              <a:rPr lang="lt-LT" sz="1800" kern="100" dirty="0" err="1">
                <a:effectLst/>
                <a:latin typeface="Aptos"/>
                <a:ea typeface="Aptos"/>
                <a:cs typeface="Times New Roman" panose="02020603050405020304" pitchFamily="18" charset="0"/>
              </a:rPr>
              <a:t>dermatovenerologė</a:t>
            </a:r>
            <a:r>
              <a:rPr lang="lt-LT" sz="1800" kern="100" dirty="0">
                <a:effectLst/>
                <a:latin typeface="Aptos"/>
                <a:ea typeface="Aptos"/>
                <a:cs typeface="Times New Roman" panose="02020603050405020304" pitchFamily="18" charset="0"/>
              </a:rPr>
              <a:t> doc. dr. Rūta </a:t>
            </a:r>
            <a:r>
              <a:rPr lang="lt-LT" sz="1800" kern="100" dirty="0" err="1">
                <a:effectLst/>
                <a:latin typeface="Aptos"/>
                <a:ea typeface="Aptos"/>
                <a:cs typeface="Times New Roman" panose="02020603050405020304" pitchFamily="18" charset="0"/>
              </a:rPr>
              <a:t>Gancevičienė</a:t>
            </a:r>
            <a:r>
              <a:rPr lang="lt-LT" sz="1800" kern="100" dirty="0">
                <a:effectLst/>
                <a:latin typeface="Aptos"/>
                <a:ea typeface="Aptos"/>
                <a:cs typeface="Times New Roman" panose="02020603050405020304" pitchFamily="18" charset="0"/>
              </a:rPr>
              <a:t>, Lietuvos dermatovenerologų draugijos prezidentė.</a:t>
            </a:r>
          </a:p>
          <a:p>
            <a:endParaRPr lang="lt-LT" dirty="0"/>
          </a:p>
        </p:txBody>
      </p:sp>
      <p:sp>
        <p:nvSpPr>
          <p:cNvPr id="5" name="TextBox 4">
            <a:extLst>
              <a:ext uri="{FF2B5EF4-FFF2-40B4-BE49-F238E27FC236}">
                <a16:creationId xmlns:a16="http://schemas.microsoft.com/office/drawing/2014/main" id="{176B036E-8840-4FDF-AF57-0E298EDB1EBF}"/>
              </a:ext>
            </a:extLst>
          </p:cNvPr>
          <p:cNvSpPr txBox="1"/>
          <p:nvPr/>
        </p:nvSpPr>
        <p:spPr>
          <a:xfrm>
            <a:off x="669365" y="513976"/>
            <a:ext cx="2169085" cy="1200329"/>
          </a:xfrm>
          <a:prstGeom prst="rect">
            <a:avLst/>
          </a:prstGeom>
          <a:noFill/>
        </p:spPr>
        <p:txBody>
          <a:bodyPr wrap="square" rtlCol="0">
            <a:spAutoFit/>
          </a:bodyPr>
          <a:lstStyle/>
          <a:p>
            <a:r>
              <a:rPr lang="lt-LT" sz="2400" b="1" kern="100" dirty="0">
                <a:solidFill>
                  <a:srgbClr val="2584BF"/>
                </a:solidFill>
                <a:effectLst/>
                <a:latin typeface="Aptos"/>
                <a:ea typeface="Aptos"/>
                <a:cs typeface="Times New Roman" panose="02020603050405020304" pitchFamily="18" charset="0"/>
              </a:rPr>
              <a:t>El. laiškų ir naujienlaiškių žinutės</a:t>
            </a:r>
            <a:endParaRPr lang="lt-LT" sz="2400" kern="100" dirty="0">
              <a:solidFill>
                <a:srgbClr val="2584BF"/>
              </a:solidFill>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08828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CA8DE-DE49-4C03-A323-9339F1058E32}"/>
              </a:ext>
            </a:extLst>
          </p:cNvPr>
          <p:cNvSpPr txBox="1"/>
          <p:nvPr/>
        </p:nvSpPr>
        <p:spPr>
          <a:xfrm>
            <a:off x="2695389" y="1033930"/>
            <a:ext cx="9472706" cy="5196294"/>
          </a:xfrm>
          <a:prstGeom prst="rect">
            <a:avLst/>
          </a:prstGeom>
          <a:noFill/>
        </p:spPr>
        <p:txBody>
          <a:bodyPr wrap="square" rtlCol="0">
            <a:spAutoFit/>
          </a:bodyPr>
          <a:lstStyle/>
          <a:p>
            <a:pPr>
              <a:spcAft>
                <a:spcPts val="800"/>
              </a:spcAft>
            </a:pPr>
            <a:r>
              <a:rPr lang="lt-LT" sz="1500" kern="100" dirty="0">
                <a:effectLst/>
                <a:latin typeface="Aptos"/>
                <a:ea typeface="Aptos"/>
                <a:cs typeface="Times New Roman" panose="02020603050405020304" pitchFamily="18" charset="0"/>
              </a:rPr>
              <a:t>Yra kelios odos vėžio formos:</a:t>
            </a:r>
          </a:p>
          <a:p>
            <a:pPr marL="342900" lvl="0" indent="-342900">
              <a:buFont typeface="Symbol" panose="05050102010706020507" pitchFamily="18" charset="2"/>
              <a:buChar char=""/>
            </a:pPr>
            <a:r>
              <a:rPr lang="lt-LT" sz="1500" kern="100" dirty="0">
                <a:effectLst/>
                <a:latin typeface="Aptos"/>
                <a:ea typeface="Aptos"/>
                <a:cs typeface="Times New Roman" panose="02020603050405020304" pitchFamily="18" charset="0"/>
              </a:rPr>
              <a:t>pamatinių ląstelių karcinoma; </a:t>
            </a:r>
          </a:p>
          <a:p>
            <a:pPr marL="342900" lvl="0" indent="-342900">
              <a:buFont typeface="Symbol" panose="05050102010706020507" pitchFamily="18" charset="2"/>
              <a:buChar char=""/>
            </a:pPr>
            <a:r>
              <a:rPr lang="lt-LT" sz="1500" kern="100" dirty="0">
                <a:effectLst/>
                <a:latin typeface="Aptos"/>
                <a:ea typeface="Aptos"/>
                <a:cs typeface="Times New Roman" panose="02020603050405020304" pitchFamily="18" charset="0"/>
              </a:rPr>
              <a:t>plokščiųjų ląstelių karcinoma; </a:t>
            </a:r>
          </a:p>
          <a:p>
            <a:pPr marL="342900" lvl="0" indent="-342900">
              <a:buFont typeface="Symbol" panose="05050102010706020507" pitchFamily="18" charset="2"/>
              <a:buChar char=""/>
            </a:pPr>
            <a:r>
              <a:rPr lang="lt-LT" sz="1500" kern="100" dirty="0">
                <a:effectLst/>
                <a:latin typeface="Aptos"/>
                <a:ea typeface="Aptos"/>
                <a:cs typeface="Times New Roman" panose="02020603050405020304" pitchFamily="18" charset="0"/>
              </a:rPr>
              <a:t>odos limfoma;</a:t>
            </a:r>
          </a:p>
          <a:p>
            <a:pPr marL="342900" lvl="0" indent="-342900">
              <a:spcAft>
                <a:spcPts val="800"/>
              </a:spcAft>
              <a:buFont typeface="Symbol" panose="05050102010706020507" pitchFamily="18" charset="2"/>
              <a:buChar char=""/>
            </a:pPr>
            <a:r>
              <a:rPr lang="lt-LT" sz="1500" kern="100" dirty="0">
                <a:effectLst/>
                <a:latin typeface="Aptos"/>
                <a:ea typeface="Aptos"/>
                <a:cs typeface="Times New Roman" panose="02020603050405020304" pitchFamily="18" charset="0"/>
              </a:rPr>
              <a:t>melanoma.</a:t>
            </a:r>
          </a:p>
          <a:p>
            <a:pPr>
              <a:spcAft>
                <a:spcPts val="800"/>
              </a:spcAft>
            </a:pPr>
            <a:r>
              <a:rPr lang="lt-LT" sz="1500" kern="100" dirty="0">
                <a:effectLst/>
                <a:latin typeface="Aptos"/>
                <a:ea typeface="Aptos"/>
                <a:cs typeface="Times New Roman" panose="02020603050405020304" pitchFamily="18" charset="0"/>
              </a:rPr>
              <a:t>Odos vėžys paprastai vystosi labai lėtai, diagnozuotas ankstyvos stadijos sėkmingai gydomas. Todėl būtina atkreipti dėmesį į atsiradusius simptomus ir, pastebėjus bet kokius odos pakitimus, kreiptis į gydytoją.</a:t>
            </a:r>
          </a:p>
          <a:p>
            <a:pPr>
              <a:spcAft>
                <a:spcPts val="800"/>
              </a:spcAft>
            </a:pPr>
            <a:r>
              <a:rPr lang="lt-LT" sz="1500" kern="100" dirty="0">
                <a:effectLst/>
                <a:latin typeface="Aptos"/>
                <a:ea typeface="Aptos"/>
                <a:cs typeface="Times New Roman" panose="02020603050405020304" pitchFamily="18" charset="0"/>
              </a:rPr>
              <a:t>Odos melanoma – agresyviausia odos vėžio forma. Remiantis pasauline statistika, per pastaruosius trisdešimt metų melanomos atvejų padaugėjo tris kartus, ir ypač – tarp jaunų žmonių. Anksčiau melanoma sirgdavo 60–65 metų amžiaus žmonės, pastaraisiais metais vidutinis sergančiųjų amžius – 50-55 metai. Net 25 proc. visų melanoma sergančių pacientų yra jaunesni nei 45 metų. </a:t>
            </a:r>
          </a:p>
          <a:p>
            <a:pPr>
              <a:spcAft>
                <a:spcPts val="800"/>
              </a:spcAft>
            </a:pPr>
            <a:r>
              <a:rPr lang="lt-LT" sz="1500" kern="100" dirty="0">
                <a:effectLst/>
                <a:latin typeface="Aptos"/>
                <a:ea typeface="Aptos"/>
                <a:cs typeface="Times New Roman" panose="02020603050405020304" pitchFamily="18" charset="0"/>
              </a:rPr>
              <a:t>Lietuvoje kasmet vidutiniškai nustatoma apie 400–500 naujų melanomos atvejų, iš kurių apie pusė – ankstyvųjų stadijų. Pirmos stadijos melanomos išgyvenamumas viršija 95 proc., dažniausiai pakanka operacijos ir stebėsenos. Trečios ir ketvirtos stadijos atveju penkerių metų išgyvenamumas siekia apie 50 proc.</a:t>
            </a:r>
          </a:p>
          <a:p>
            <a:pPr>
              <a:spcAft>
                <a:spcPts val="800"/>
              </a:spcAft>
            </a:pPr>
            <a:r>
              <a:rPr lang="lt-LT" sz="1500" kern="100" dirty="0">
                <a:effectLst/>
                <a:latin typeface="Aptos"/>
                <a:ea typeface="Aptos"/>
                <a:cs typeface="Times New Roman" panose="02020603050405020304" pitchFamily="18" charset="0"/>
              </a:rPr>
              <a:t>Jei melanoma nepastebima, ji gali išplisti į kitas kūno dalis,  pasiekti kepenis, plaučius, kaulus ir smegenis, dėl to tampa sunkiau ją gydyti.</a:t>
            </a:r>
          </a:p>
          <a:p>
            <a:pPr>
              <a:spcAft>
                <a:spcPts val="800"/>
              </a:spcAft>
            </a:pPr>
            <a:r>
              <a:rPr lang="lt-LT" sz="1500" kern="100" dirty="0">
                <a:effectLst/>
                <a:latin typeface="Aptos"/>
                <a:ea typeface="Aptos"/>
                <a:cs typeface="Times New Roman" panose="02020603050405020304" pitchFamily="18" charset="0"/>
              </a:rPr>
              <a:t>Remiantis statistika, moterims melanoma dažniausiai išsivysto ant rankų ir kojų,  vyrams – ant krūtinės ir nugaros, galvos kaklo srityse, tačiau tai tik statistiniai pastebėjimai, liga gali būti nustatyta įvairiose kūno vietose.</a:t>
            </a:r>
          </a:p>
          <a:p>
            <a:endParaRPr lang="lt-LT" sz="1500" dirty="0"/>
          </a:p>
        </p:txBody>
      </p:sp>
      <p:pic>
        <p:nvPicPr>
          <p:cNvPr id="6" name="Graphic 5">
            <a:extLst>
              <a:ext uri="{FF2B5EF4-FFF2-40B4-BE49-F238E27FC236}">
                <a16:creationId xmlns:a16="http://schemas.microsoft.com/office/drawing/2014/main" id="{86AC183A-3FC5-4F6F-809E-C1EC5FDBAE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964" y="119526"/>
            <a:ext cx="2366684" cy="2189527"/>
          </a:xfrm>
          <a:prstGeom prst="rect">
            <a:avLst/>
          </a:prstGeom>
        </p:spPr>
      </p:pic>
      <p:sp>
        <p:nvSpPr>
          <p:cNvPr id="5" name="TextBox 4">
            <a:extLst>
              <a:ext uri="{FF2B5EF4-FFF2-40B4-BE49-F238E27FC236}">
                <a16:creationId xmlns:a16="http://schemas.microsoft.com/office/drawing/2014/main" id="{08267F7B-D57C-40D0-9B70-B8298C3D829C}"/>
              </a:ext>
            </a:extLst>
          </p:cNvPr>
          <p:cNvSpPr txBox="1"/>
          <p:nvPr/>
        </p:nvSpPr>
        <p:spPr>
          <a:xfrm>
            <a:off x="675342" y="424330"/>
            <a:ext cx="2020047" cy="1579920"/>
          </a:xfrm>
          <a:prstGeom prst="rect">
            <a:avLst/>
          </a:prstGeom>
          <a:noFill/>
        </p:spPr>
        <p:txBody>
          <a:bodyPr wrap="square" rtlCol="0">
            <a:spAutoFit/>
          </a:bodyPr>
          <a:lstStyle/>
          <a:p>
            <a:pPr>
              <a:spcAft>
                <a:spcPts val="800"/>
              </a:spcAft>
            </a:pPr>
            <a:r>
              <a:rPr lang="lt-LT" sz="1600" b="1" kern="100" dirty="0">
                <a:latin typeface="Aptos"/>
                <a:ea typeface="Aptos"/>
                <a:cs typeface="Times New Roman" panose="02020603050405020304" pitchFamily="18" charset="0"/>
              </a:rPr>
              <a:t>Ž</a:t>
            </a:r>
            <a:r>
              <a:rPr lang="lt-LT" sz="1600" b="1" kern="100" dirty="0">
                <a:effectLst/>
                <a:latin typeface="Aptos"/>
                <a:ea typeface="Aptos"/>
                <a:cs typeface="Times New Roman" panose="02020603050405020304" pitchFamily="18" charset="0"/>
              </a:rPr>
              <a:t>inutė </a:t>
            </a:r>
            <a:r>
              <a:rPr lang="lt-LT" sz="1600" b="1" kern="100" dirty="0">
                <a:latin typeface="Aptos"/>
                <a:ea typeface="Aptos"/>
                <a:cs typeface="Times New Roman" panose="02020603050405020304" pitchFamily="18" charset="0"/>
              </a:rPr>
              <a:t>N</a:t>
            </a:r>
            <a:r>
              <a:rPr lang="lt-LT" sz="1600" b="1" kern="100" dirty="0">
                <a:effectLst/>
                <a:latin typeface="Aptos"/>
                <a:ea typeface="Aptos"/>
                <a:cs typeface="Times New Roman" panose="02020603050405020304" pitchFamily="18" charset="0"/>
              </a:rPr>
              <a:t>r. 1</a:t>
            </a:r>
          </a:p>
          <a:p>
            <a:pPr>
              <a:spcAft>
                <a:spcPts val="800"/>
              </a:spcAft>
            </a:pPr>
            <a:r>
              <a:rPr lang="lt-LT" b="1" kern="100" dirty="0">
                <a:solidFill>
                  <a:srgbClr val="2584BF"/>
                </a:solidFill>
                <a:effectLst/>
                <a:latin typeface="Aptos"/>
                <a:ea typeface="Aptos"/>
                <a:cs typeface="Times New Roman" panose="02020603050405020304" pitchFamily="18" charset="0"/>
              </a:rPr>
              <a:t>Kodėl reikia susimąstyti apie onkologines odos ligas? </a:t>
            </a:r>
            <a:endParaRPr lang="lt-LT" kern="100" dirty="0">
              <a:solidFill>
                <a:srgbClr val="2584BF"/>
              </a:solidFill>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80522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AAE8E2-E6C3-464A-9EAB-4CB6012D39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964" y="119526"/>
            <a:ext cx="2366684" cy="2189527"/>
          </a:xfrm>
          <a:prstGeom prst="rect">
            <a:avLst/>
          </a:prstGeom>
        </p:spPr>
      </p:pic>
      <p:sp>
        <p:nvSpPr>
          <p:cNvPr id="4" name="TextBox 3">
            <a:extLst>
              <a:ext uri="{FF2B5EF4-FFF2-40B4-BE49-F238E27FC236}">
                <a16:creationId xmlns:a16="http://schemas.microsoft.com/office/drawing/2014/main" id="{D5B541C9-2185-4A39-B437-78261704B33A}"/>
              </a:ext>
            </a:extLst>
          </p:cNvPr>
          <p:cNvSpPr txBox="1"/>
          <p:nvPr/>
        </p:nvSpPr>
        <p:spPr>
          <a:xfrm>
            <a:off x="675342" y="424330"/>
            <a:ext cx="2020047" cy="995144"/>
          </a:xfrm>
          <a:prstGeom prst="rect">
            <a:avLst/>
          </a:prstGeom>
          <a:noFill/>
        </p:spPr>
        <p:txBody>
          <a:bodyPr wrap="square" rtlCol="0">
            <a:spAutoFit/>
          </a:bodyPr>
          <a:lstStyle/>
          <a:p>
            <a:pPr>
              <a:spcAft>
                <a:spcPts val="800"/>
              </a:spcAft>
            </a:pPr>
            <a:r>
              <a:rPr lang="lt-LT" sz="1600" b="1" kern="100" dirty="0">
                <a:latin typeface="Aptos"/>
                <a:ea typeface="Aptos"/>
                <a:cs typeface="Times New Roman" panose="02020603050405020304" pitchFamily="18" charset="0"/>
              </a:rPr>
              <a:t>Ž</a:t>
            </a:r>
            <a:r>
              <a:rPr lang="lt-LT" sz="1600" b="1" kern="100" dirty="0">
                <a:effectLst/>
                <a:latin typeface="Aptos"/>
                <a:ea typeface="Aptos"/>
                <a:cs typeface="Times New Roman" panose="02020603050405020304" pitchFamily="18" charset="0"/>
              </a:rPr>
              <a:t>inutė </a:t>
            </a:r>
            <a:r>
              <a:rPr lang="lt-LT" sz="1600" b="1" kern="100" dirty="0">
                <a:latin typeface="Aptos"/>
                <a:ea typeface="Aptos"/>
                <a:cs typeface="Times New Roman" panose="02020603050405020304" pitchFamily="18" charset="0"/>
              </a:rPr>
              <a:t>N</a:t>
            </a:r>
            <a:r>
              <a:rPr lang="lt-LT" sz="1600" b="1" kern="100" dirty="0">
                <a:effectLst/>
                <a:latin typeface="Aptos"/>
                <a:ea typeface="Aptos"/>
                <a:cs typeface="Times New Roman" panose="02020603050405020304" pitchFamily="18" charset="0"/>
              </a:rPr>
              <a:t>r. 2</a:t>
            </a:r>
          </a:p>
          <a:p>
            <a:pPr>
              <a:spcAft>
                <a:spcPts val="800"/>
              </a:spcAft>
            </a:pPr>
            <a:r>
              <a:rPr lang="lt-LT" sz="1800" b="1" kern="100" dirty="0">
                <a:solidFill>
                  <a:srgbClr val="2584BF"/>
                </a:solidFill>
                <a:effectLst/>
                <a:latin typeface="Aptos"/>
                <a:ea typeface="Aptos"/>
                <a:cs typeface="Times New Roman" panose="02020603050405020304" pitchFamily="18" charset="0"/>
              </a:rPr>
              <a:t>Ar Jums gresia melanoma?</a:t>
            </a:r>
            <a:r>
              <a:rPr lang="lt-LT" sz="1800" kern="100" dirty="0">
                <a:solidFill>
                  <a:srgbClr val="2584BF"/>
                </a:solidFill>
                <a:effectLst/>
                <a:latin typeface="Aptos"/>
                <a:ea typeface="Aptos"/>
                <a:cs typeface="Times New Roman" panose="02020603050405020304" pitchFamily="18" charset="0"/>
              </a:rPr>
              <a:t> </a:t>
            </a:r>
          </a:p>
        </p:txBody>
      </p:sp>
      <p:sp>
        <p:nvSpPr>
          <p:cNvPr id="5" name="TextBox 4">
            <a:extLst>
              <a:ext uri="{FF2B5EF4-FFF2-40B4-BE49-F238E27FC236}">
                <a16:creationId xmlns:a16="http://schemas.microsoft.com/office/drawing/2014/main" id="{382CA90D-456F-41F2-B7EF-149E0985D4E4}"/>
              </a:ext>
            </a:extLst>
          </p:cNvPr>
          <p:cNvSpPr txBox="1"/>
          <p:nvPr/>
        </p:nvSpPr>
        <p:spPr>
          <a:xfrm>
            <a:off x="3263152" y="1195294"/>
            <a:ext cx="7094071" cy="4317336"/>
          </a:xfrm>
          <a:prstGeom prst="rect">
            <a:avLst/>
          </a:prstGeom>
          <a:noFill/>
        </p:spPr>
        <p:txBody>
          <a:bodyPr wrap="square" rtlCol="0">
            <a:spAutoFit/>
          </a:bodyPr>
          <a:lstStyle/>
          <a:p>
            <a:pPr>
              <a:lnSpc>
                <a:spcPct val="115000"/>
              </a:lnSpc>
              <a:spcAft>
                <a:spcPts val="800"/>
              </a:spcAft>
            </a:pPr>
            <a:r>
              <a:rPr lang="lt-LT" sz="1800" kern="100" dirty="0">
                <a:effectLst/>
                <a:latin typeface="Aptos"/>
                <a:ea typeface="Aptos"/>
                <a:cs typeface="Times New Roman" panose="02020603050405020304" pitchFamily="18" charset="0"/>
              </a:rPr>
              <a:t>Odos vėžiu gali susirgti kiekvienas. Melanomos rizikos veiksniai: </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šeimos anamnezė (melanomos atvejai, nustatyti artimoje aplinkoje);</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apgamų kiekis (didesnis kiekis apgamų reikalauja daugiau dėmesio, ypač įgimti dideli apgamai);</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atipiniai apgamai (esant neaiškumui ar įtarimui – būtina dermatologo konsultacija);</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anksčiau nustatyti </a:t>
            </a:r>
            <a:r>
              <a:rPr lang="lt-LT" sz="1800" kern="100" dirty="0" err="1">
                <a:effectLst/>
                <a:latin typeface="Aptos"/>
                <a:ea typeface="Aptos"/>
                <a:cs typeface="Times New Roman" panose="02020603050405020304" pitchFamily="18" charset="0"/>
              </a:rPr>
              <a:t>nemelanominiai</a:t>
            </a:r>
            <a:r>
              <a:rPr lang="lt-LT" sz="1800" kern="100" dirty="0">
                <a:effectLst/>
                <a:latin typeface="Aptos"/>
                <a:ea typeface="Aptos"/>
                <a:cs typeface="Times New Roman" panose="02020603050405020304" pitchFamily="18" charset="0"/>
              </a:rPr>
              <a:t> odos vėžiniai pažeidimai;</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plaukuota oda (daugiau plaukų – didesnė rizika);</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nudegimas saulėje (ypatingai – pasikartojantis, nuolatinis);</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nudegimas vaikystėje ir paauglystėje (būtina saugoti vaikus);</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UV nuolatinė spinduliuotė (darbas lauke, soliariumas, nuolatinis deginimasis);</a:t>
            </a:r>
          </a:p>
          <a:p>
            <a:pPr marL="342900" lvl="0" indent="-342900">
              <a:lnSpc>
                <a:spcPct val="115000"/>
              </a:lnSpc>
              <a:spcAft>
                <a:spcPts val="800"/>
              </a:spcAft>
              <a:buFont typeface="Symbol" panose="05050102010706020507" pitchFamily="18" charset="2"/>
              <a:buChar char=""/>
            </a:pPr>
            <a:r>
              <a:rPr lang="lt-LT" sz="1800" kern="100" dirty="0">
                <a:effectLst/>
                <a:latin typeface="Aptos"/>
                <a:ea typeface="Aptos"/>
                <a:cs typeface="Times New Roman" panose="02020603050405020304" pitchFamily="18" charset="0"/>
              </a:rPr>
              <a:t>silpnesnė imuninė sistema.</a:t>
            </a:r>
          </a:p>
        </p:txBody>
      </p:sp>
    </p:spTree>
    <p:extLst>
      <p:ext uri="{BB962C8B-B14F-4D97-AF65-F5344CB8AC3E}">
        <p14:creationId xmlns:p14="http://schemas.microsoft.com/office/powerpoint/2010/main" val="7824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94C29CE-8DAD-46C1-8970-D072B56520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964" y="119526"/>
            <a:ext cx="2366684" cy="2189527"/>
          </a:xfrm>
          <a:prstGeom prst="rect">
            <a:avLst/>
          </a:prstGeom>
        </p:spPr>
      </p:pic>
      <p:sp>
        <p:nvSpPr>
          <p:cNvPr id="5" name="TextBox 4">
            <a:extLst>
              <a:ext uri="{FF2B5EF4-FFF2-40B4-BE49-F238E27FC236}">
                <a16:creationId xmlns:a16="http://schemas.microsoft.com/office/drawing/2014/main" id="{66381A6E-398A-44D8-BC3E-4F0E9952CDEA}"/>
              </a:ext>
            </a:extLst>
          </p:cNvPr>
          <p:cNvSpPr txBox="1"/>
          <p:nvPr/>
        </p:nvSpPr>
        <p:spPr>
          <a:xfrm>
            <a:off x="675342" y="424330"/>
            <a:ext cx="2020047" cy="1272143"/>
          </a:xfrm>
          <a:prstGeom prst="rect">
            <a:avLst/>
          </a:prstGeom>
          <a:noFill/>
        </p:spPr>
        <p:txBody>
          <a:bodyPr wrap="square" rtlCol="0">
            <a:spAutoFit/>
          </a:bodyPr>
          <a:lstStyle/>
          <a:p>
            <a:pPr>
              <a:spcAft>
                <a:spcPts val="800"/>
              </a:spcAft>
            </a:pPr>
            <a:r>
              <a:rPr lang="lt-LT" sz="1600" b="1" kern="100" dirty="0">
                <a:latin typeface="Aptos"/>
                <a:ea typeface="Aptos"/>
                <a:cs typeface="Times New Roman" panose="02020603050405020304" pitchFamily="18" charset="0"/>
              </a:rPr>
              <a:t>Ž</a:t>
            </a:r>
            <a:r>
              <a:rPr lang="lt-LT" sz="1600" b="1" kern="100" dirty="0">
                <a:effectLst/>
                <a:latin typeface="Aptos"/>
                <a:ea typeface="Aptos"/>
                <a:cs typeface="Times New Roman" panose="02020603050405020304" pitchFamily="18" charset="0"/>
              </a:rPr>
              <a:t>inutė </a:t>
            </a:r>
            <a:r>
              <a:rPr lang="lt-LT" sz="1600" b="1" kern="100" dirty="0">
                <a:latin typeface="Aptos"/>
                <a:ea typeface="Aptos"/>
                <a:cs typeface="Times New Roman" panose="02020603050405020304" pitchFamily="18" charset="0"/>
              </a:rPr>
              <a:t>N</a:t>
            </a:r>
            <a:r>
              <a:rPr lang="lt-LT" sz="1600" b="1" kern="100" dirty="0">
                <a:effectLst/>
                <a:latin typeface="Aptos"/>
                <a:ea typeface="Aptos"/>
                <a:cs typeface="Times New Roman" panose="02020603050405020304" pitchFamily="18" charset="0"/>
              </a:rPr>
              <a:t>r. 3</a:t>
            </a:r>
          </a:p>
          <a:p>
            <a:pPr>
              <a:spcAft>
                <a:spcPts val="800"/>
              </a:spcAft>
            </a:pPr>
            <a:r>
              <a:rPr lang="lt-LT" sz="1800" b="1" kern="100" dirty="0">
                <a:solidFill>
                  <a:srgbClr val="2584BF"/>
                </a:solidFill>
                <a:effectLst/>
                <a:latin typeface="Aptos"/>
                <a:ea typeface="Aptos"/>
                <a:cs typeface="Times New Roman" panose="02020603050405020304" pitchFamily="18" charset="0"/>
              </a:rPr>
              <a:t>Stebėkite savo odą, kad ją apsaugotumėte</a:t>
            </a:r>
            <a:endParaRPr lang="lt-LT" sz="1800" kern="100" dirty="0">
              <a:solidFill>
                <a:srgbClr val="2584BF"/>
              </a:solidFill>
              <a:effectLst/>
              <a:latin typeface="Aptos"/>
              <a:ea typeface="Aptos"/>
              <a:cs typeface="Times New Roman" panose="02020603050405020304" pitchFamily="18" charset="0"/>
            </a:endParaRPr>
          </a:p>
        </p:txBody>
      </p:sp>
      <p:sp>
        <p:nvSpPr>
          <p:cNvPr id="6" name="TextBox 5">
            <a:extLst>
              <a:ext uri="{FF2B5EF4-FFF2-40B4-BE49-F238E27FC236}">
                <a16:creationId xmlns:a16="http://schemas.microsoft.com/office/drawing/2014/main" id="{D0378376-4174-4B28-9D81-411613ADAF6B}"/>
              </a:ext>
            </a:extLst>
          </p:cNvPr>
          <p:cNvSpPr txBox="1"/>
          <p:nvPr/>
        </p:nvSpPr>
        <p:spPr>
          <a:xfrm>
            <a:off x="3053976" y="1135529"/>
            <a:ext cx="7733553" cy="4841069"/>
          </a:xfrm>
          <a:prstGeom prst="rect">
            <a:avLst/>
          </a:prstGeom>
          <a:noFill/>
        </p:spPr>
        <p:txBody>
          <a:bodyPr wrap="square" rtlCol="0">
            <a:spAutoFit/>
          </a:bodyPr>
          <a:lstStyle/>
          <a:p>
            <a:pPr>
              <a:lnSpc>
                <a:spcPct val="115000"/>
              </a:lnSpc>
              <a:spcAft>
                <a:spcPts val="800"/>
              </a:spcAft>
            </a:pPr>
            <a:r>
              <a:rPr lang="lt-LT" sz="1800" kern="100" dirty="0">
                <a:effectLst/>
                <a:latin typeface="Aptos"/>
                <a:ea typeface="Aptos"/>
                <a:cs typeface="Times New Roman" panose="02020603050405020304" pitchFamily="18" charset="0"/>
              </a:rPr>
              <a:t>Pažindami savo odą galite anksčiau pastebėti odos vėžį. Reguliariai ją tikrinkite, įsiminkite apgamų, strazdanų ir kitų žymių išsidėstymą, kad pastebėtumėte pokyčius. Tai ypač svarbu didesnės rizikos žmonėms.</a:t>
            </a:r>
          </a:p>
          <a:p>
            <a:pPr>
              <a:lnSpc>
                <a:spcPct val="115000"/>
              </a:lnSpc>
              <a:spcAft>
                <a:spcPts val="800"/>
              </a:spcAft>
            </a:pPr>
            <a:r>
              <a:rPr lang="lt-LT" sz="1800" kern="100" dirty="0">
                <a:effectLst/>
                <a:latin typeface="Aptos"/>
                <a:ea typeface="Aptos"/>
                <a:cs typeface="Times New Roman" panose="02020603050405020304" pitchFamily="18" charset="0"/>
              </a:rPr>
              <a:t>Tikrintis reikėtų kas mėnesį:</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viso ūgio veidrodyje apžiūrėkite kūną iš priekio ir nugaros;</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sulenkite alkūnes ir atidžiai įvertinkite visą rankos odą, riešus, užpakalinę rankos dalį, delnus, tarpupirščius;</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apžiūrėkite pėdas, tarpus tarp pirštų, padus;</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naudodamiesi mažu veidrodėliu apžiūrėkite nugarą ir galvos paviršių, pakelkite plaukus – įvertinkite plaukuotąją galvos dalį;</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naudodamiesi rankiniu veidrodėliu apžiūrėkite nugarą, sėdmenis;</a:t>
            </a:r>
          </a:p>
          <a:p>
            <a:pPr marL="342900" lvl="0" indent="-342900">
              <a:lnSpc>
                <a:spcPct val="115000"/>
              </a:lnSpc>
              <a:spcAft>
                <a:spcPts val="800"/>
              </a:spcAft>
              <a:buFont typeface="Symbol" panose="05050102010706020507" pitchFamily="18" charset="2"/>
              <a:buChar char=""/>
            </a:pPr>
            <a:r>
              <a:rPr lang="lt-LT" sz="1800" kern="100" dirty="0">
                <a:effectLst/>
                <a:latin typeface="Aptos"/>
                <a:ea typeface="Aptos"/>
                <a:cs typeface="Times New Roman" panose="02020603050405020304" pitchFamily="18" charset="0"/>
              </a:rPr>
              <a:t>kiek įmanoma atidžiau apžiūrėkite odą po tatuiruotėmis. </a:t>
            </a:r>
          </a:p>
          <a:p>
            <a:pPr>
              <a:lnSpc>
                <a:spcPct val="115000"/>
              </a:lnSpc>
              <a:spcAft>
                <a:spcPts val="800"/>
              </a:spcAft>
            </a:pPr>
            <a:r>
              <a:rPr lang="lt-LT" sz="1800" kern="100" dirty="0">
                <a:effectLst/>
                <a:latin typeface="Aptos"/>
                <a:ea typeface="Aptos"/>
                <a:cs typeface="Times New Roman" panose="02020603050405020304" pitchFamily="18" charset="0"/>
              </a:rPr>
              <a:t>Pasižymėkite visus odos darinius ir kaip jie atrodo. Lengviau pastebėsite atsiradusius naujus ar besikeičiančius apgamus.</a:t>
            </a:r>
          </a:p>
        </p:txBody>
      </p:sp>
    </p:spTree>
    <p:extLst>
      <p:ext uri="{BB962C8B-B14F-4D97-AF65-F5344CB8AC3E}">
        <p14:creationId xmlns:p14="http://schemas.microsoft.com/office/powerpoint/2010/main" val="174488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75E086-C691-4D02-A2C5-A12135073F3F}"/>
              </a:ext>
            </a:extLst>
          </p:cNvPr>
          <p:cNvSpPr txBox="1"/>
          <p:nvPr/>
        </p:nvSpPr>
        <p:spPr>
          <a:xfrm>
            <a:off x="3071159" y="1163050"/>
            <a:ext cx="8857877" cy="3486660"/>
          </a:xfrm>
          <a:prstGeom prst="rect">
            <a:avLst/>
          </a:prstGeom>
          <a:noFill/>
        </p:spPr>
        <p:txBody>
          <a:bodyPr wrap="square" rtlCol="0">
            <a:spAutoFit/>
          </a:bodyPr>
          <a:lstStyle/>
          <a:p>
            <a:pPr>
              <a:lnSpc>
                <a:spcPct val="115000"/>
              </a:lnSpc>
              <a:spcAft>
                <a:spcPts val="800"/>
              </a:spcAft>
            </a:pPr>
            <a:r>
              <a:rPr lang="lt-LT" sz="1700" kern="100" dirty="0">
                <a:effectLst/>
                <a:latin typeface="Aptos"/>
                <a:ea typeface="Aptos"/>
                <a:cs typeface="Times New Roman" panose="02020603050405020304" pitchFamily="18" charset="0"/>
              </a:rPr>
              <a:t>Egzistuoja požymiai, pagal kuriuos galima atpažinti vadinamuosius atipinius apgamus (vadinama ABCDE taisyklė). Jei pastebėsite bent vieną iš jų, nedelsdami kreipkitės į gydytoją:</a:t>
            </a:r>
          </a:p>
          <a:p>
            <a:pPr marL="342900" lvl="0" indent="-342900">
              <a:lnSpc>
                <a:spcPct val="115000"/>
              </a:lnSpc>
              <a:buFont typeface="Symbol" panose="05050102010706020507" pitchFamily="18" charset="2"/>
              <a:buChar char=""/>
            </a:pPr>
            <a:r>
              <a:rPr lang="lt-LT" sz="1700" kern="100" dirty="0">
                <a:effectLst/>
                <a:latin typeface="Aptos"/>
                <a:ea typeface="Aptos"/>
                <a:cs typeface="Times New Roman" panose="02020603050405020304" pitchFamily="18" charset="0"/>
              </a:rPr>
              <a:t>A – (</a:t>
            </a:r>
            <a:r>
              <a:rPr lang="lt-LT" sz="1700" i="1" kern="100" dirty="0" err="1">
                <a:effectLst/>
                <a:latin typeface="Aptos"/>
                <a:ea typeface="Aptos"/>
                <a:cs typeface="Times New Roman" panose="02020603050405020304" pitchFamily="18" charset="0"/>
              </a:rPr>
              <a:t>Asymetry</a:t>
            </a:r>
            <a:r>
              <a:rPr lang="lt-LT" sz="1700" kern="100" dirty="0">
                <a:effectLst/>
                <a:latin typeface="Aptos"/>
                <a:ea typeface="Aptos"/>
                <a:cs typeface="Times New Roman" panose="02020603050405020304" pitchFamily="18" charset="0"/>
              </a:rPr>
              <a:t>) – asimetrija: padalijus apgamą į dvi dalis, viena jų atrodo didesnė ar tamsesnė.</a:t>
            </a:r>
          </a:p>
          <a:p>
            <a:pPr marL="342900" lvl="0" indent="-342900">
              <a:lnSpc>
                <a:spcPct val="115000"/>
              </a:lnSpc>
              <a:buFont typeface="Symbol" panose="05050102010706020507" pitchFamily="18" charset="2"/>
              <a:buChar char=""/>
            </a:pPr>
            <a:r>
              <a:rPr lang="lt-LT" sz="1700" kern="100" dirty="0">
                <a:effectLst/>
                <a:latin typeface="Aptos"/>
                <a:ea typeface="Aptos"/>
                <a:cs typeface="Times New Roman" panose="02020603050405020304" pitchFamily="18" charset="0"/>
              </a:rPr>
              <a:t>B – (</a:t>
            </a:r>
            <a:r>
              <a:rPr lang="lt-LT" sz="1700" i="1" kern="100" dirty="0" err="1">
                <a:effectLst/>
                <a:latin typeface="Aptos"/>
                <a:ea typeface="Aptos"/>
                <a:cs typeface="Times New Roman" panose="02020603050405020304" pitchFamily="18" charset="0"/>
              </a:rPr>
              <a:t>Border</a:t>
            </a:r>
            <a:r>
              <a:rPr lang="lt-LT" sz="1700" i="1" kern="100" dirty="0">
                <a:effectLst/>
                <a:latin typeface="Aptos"/>
                <a:ea typeface="Aptos"/>
                <a:cs typeface="Times New Roman" panose="02020603050405020304" pitchFamily="18" charset="0"/>
              </a:rPr>
              <a:t> </a:t>
            </a:r>
            <a:r>
              <a:rPr lang="lt-LT" sz="1700" i="1" kern="100" dirty="0" err="1">
                <a:effectLst/>
                <a:latin typeface="Aptos"/>
                <a:ea typeface="Aptos"/>
                <a:cs typeface="Times New Roman" panose="02020603050405020304" pitchFamily="18" charset="0"/>
              </a:rPr>
              <a:t>irregularity</a:t>
            </a:r>
            <a:r>
              <a:rPr lang="lt-LT" sz="1700" kern="100" dirty="0">
                <a:effectLst/>
                <a:latin typeface="Aptos"/>
                <a:ea typeface="Aptos"/>
                <a:cs typeface="Times New Roman" panose="02020603050405020304" pitchFamily="18" charset="0"/>
              </a:rPr>
              <a:t>) – netaisyklingos ribos: apgamo kraštai atrodo nelygūs, dantyti ar nėra aiškių kontūrų.</a:t>
            </a:r>
          </a:p>
          <a:p>
            <a:pPr marL="342900" lvl="0" indent="-342900">
              <a:lnSpc>
                <a:spcPct val="115000"/>
              </a:lnSpc>
              <a:buFont typeface="Symbol" panose="05050102010706020507" pitchFamily="18" charset="2"/>
              <a:buChar char=""/>
            </a:pPr>
            <a:r>
              <a:rPr lang="lt-LT" sz="1700" kern="100" dirty="0">
                <a:effectLst/>
                <a:latin typeface="Aptos"/>
                <a:ea typeface="Aptos"/>
                <a:cs typeface="Times New Roman" panose="02020603050405020304" pitchFamily="18" charset="0"/>
              </a:rPr>
              <a:t>C – (</a:t>
            </a:r>
            <a:r>
              <a:rPr lang="lt-LT" sz="1700" i="1" kern="100" dirty="0" err="1">
                <a:effectLst/>
                <a:latin typeface="Aptos"/>
                <a:ea typeface="Aptos"/>
                <a:cs typeface="Times New Roman" panose="02020603050405020304" pitchFamily="18" charset="0"/>
              </a:rPr>
              <a:t>Colour</a:t>
            </a:r>
            <a:r>
              <a:rPr lang="lt-LT" sz="1700" i="1" kern="100" dirty="0">
                <a:effectLst/>
                <a:latin typeface="Aptos"/>
                <a:ea typeface="Aptos"/>
                <a:cs typeface="Times New Roman" panose="02020603050405020304" pitchFamily="18" charset="0"/>
              </a:rPr>
              <a:t> </a:t>
            </a:r>
            <a:r>
              <a:rPr lang="lt-LT" sz="1700" i="1" kern="100" dirty="0" err="1">
                <a:effectLst/>
                <a:latin typeface="Aptos"/>
                <a:ea typeface="Aptos"/>
                <a:cs typeface="Times New Roman" panose="02020603050405020304" pitchFamily="18" charset="0"/>
              </a:rPr>
              <a:t>variation</a:t>
            </a:r>
            <a:r>
              <a:rPr lang="lt-LT" sz="1700" kern="100" dirty="0">
                <a:effectLst/>
                <a:latin typeface="Aptos"/>
                <a:ea typeface="Aptos"/>
                <a:cs typeface="Times New Roman" panose="02020603050405020304" pitchFamily="18" charset="0"/>
              </a:rPr>
              <a:t>) – pakitusi spalva: jeigu apgamas yra kelių atspalvių, pavyzdžiui, rudai juodo, pilkai rožinio ar rusvo, tai gali būti ženklas, kad jis suaktyvėjo.</a:t>
            </a:r>
          </a:p>
          <a:p>
            <a:pPr marL="342900" lvl="0" indent="-342900">
              <a:lnSpc>
                <a:spcPct val="115000"/>
              </a:lnSpc>
              <a:buFont typeface="Symbol" panose="05050102010706020507" pitchFamily="18" charset="2"/>
              <a:buChar char=""/>
            </a:pPr>
            <a:r>
              <a:rPr lang="lt-LT" sz="1700" kern="100" dirty="0">
                <a:effectLst/>
                <a:latin typeface="Aptos"/>
                <a:ea typeface="Aptos"/>
                <a:cs typeface="Times New Roman" panose="02020603050405020304" pitchFamily="18" charset="0"/>
              </a:rPr>
              <a:t>D – (</a:t>
            </a:r>
            <a:r>
              <a:rPr lang="lt-LT" sz="1700" i="1" kern="100" dirty="0" err="1">
                <a:effectLst/>
                <a:latin typeface="Aptos"/>
                <a:ea typeface="Aptos"/>
                <a:cs typeface="Times New Roman" panose="02020603050405020304" pitchFamily="18" charset="0"/>
              </a:rPr>
              <a:t>Diameter</a:t>
            </a:r>
            <a:r>
              <a:rPr lang="lt-LT" sz="1700" kern="100" dirty="0">
                <a:effectLst/>
                <a:latin typeface="Aptos"/>
                <a:ea typeface="Aptos"/>
                <a:cs typeface="Times New Roman" panose="02020603050405020304" pitchFamily="18" charset="0"/>
              </a:rPr>
              <a:t>) – dydis: jei apgamo diametras didesnis negu 5 mm, jis turi didesnę riziką suvėžėti, todėl turi būti stebimas akyliau.</a:t>
            </a:r>
          </a:p>
          <a:p>
            <a:pPr marL="342900" lvl="0" indent="-342900">
              <a:lnSpc>
                <a:spcPct val="115000"/>
              </a:lnSpc>
              <a:spcAft>
                <a:spcPts val="800"/>
              </a:spcAft>
              <a:buFont typeface="Symbol" panose="05050102010706020507" pitchFamily="18" charset="2"/>
              <a:buChar char=""/>
            </a:pPr>
            <a:r>
              <a:rPr lang="lt-LT" sz="1700" kern="100" dirty="0">
                <a:effectLst/>
                <a:latin typeface="Aptos"/>
                <a:ea typeface="Aptos"/>
                <a:cs typeface="Times New Roman" panose="02020603050405020304" pitchFamily="18" charset="0"/>
              </a:rPr>
              <a:t>E – (</a:t>
            </a:r>
            <a:r>
              <a:rPr lang="lt-LT" sz="1700" i="1" kern="100" dirty="0" err="1">
                <a:effectLst/>
                <a:latin typeface="Aptos"/>
                <a:ea typeface="Aptos"/>
                <a:cs typeface="Times New Roman" panose="02020603050405020304" pitchFamily="18" charset="0"/>
              </a:rPr>
              <a:t>Evolution</a:t>
            </a:r>
            <a:r>
              <a:rPr lang="lt-LT" sz="1700" kern="100" dirty="0">
                <a:effectLst/>
                <a:latin typeface="Aptos"/>
                <a:ea typeface="Aptos"/>
                <a:cs typeface="Times New Roman" panose="02020603050405020304" pitchFamily="18" charset="0"/>
              </a:rPr>
              <a:t>) – pokytis apgamas ar darinys išsiskiria iš kitų Jūsų odos darinių, pradeda keisti dydį, spalvą, formą, pradeda kraujuoti, niežėti.</a:t>
            </a:r>
            <a:endParaRPr lang="lt-LT" sz="1700" dirty="0"/>
          </a:p>
        </p:txBody>
      </p:sp>
      <p:pic>
        <p:nvPicPr>
          <p:cNvPr id="7" name="Graphic 6">
            <a:extLst>
              <a:ext uri="{FF2B5EF4-FFF2-40B4-BE49-F238E27FC236}">
                <a16:creationId xmlns:a16="http://schemas.microsoft.com/office/drawing/2014/main" id="{B73599BD-F5D2-4BDE-8FED-03FEB5DB5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964" y="119526"/>
            <a:ext cx="2366684" cy="2189527"/>
          </a:xfrm>
          <a:prstGeom prst="rect">
            <a:avLst/>
          </a:prstGeom>
        </p:spPr>
      </p:pic>
      <p:sp>
        <p:nvSpPr>
          <p:cNvPr id="9" name="TextBox 8">
            <a:extLst>
              <a:ext uri="{FF2B5EF4-FFF2-40B4-BE49-F238E27FC236}">
                <a16:creationId xmlns:a16="http://schemas.microsoft.com/office/drawing/2014/main" id="{D52A48A0-631A-4B5B-B69B-773969D0125C}"/>
              </a:ext>
            </a:extLst>
          </p:cNvPr>
          <p:cNvSpPr txBox="1"/>
          <p:nvPr/>
        </p:nvSpPr>
        <p:spPr>
          <a:xfrm>
            <a:off x="675342" y="424330"/>
            <a:ext cx="2020047" cy="1149033"/>
          </a:xfrm>
          <a:prstGeom prst="rect">
            <a:avLst/>
          </a:prstGeom>
          <a:noFill/>
        </p:spPr>
        <p:txBody>
          <a:bodyPr wrap="square" rtlCol="0">
            <a:spAutoFit/>
          </a:bodyPr>
          <a:lstStyle/>
          <a:p>
            <a:pPr>
              <a:spcAft>
                <a:spcPts val="800"/>
              </a:spcAft>
            </a:pPr>
            <a:r>
              <a:rPr lang="lt-LT" sz="1600" b="1" kern="100" dirty="0">
                <a:latin typeface="Aptos"/>
                <a:ea typeface="Aptos"/>
                <a:cs typeface="Times New Roman" panose="02020603050405020304" pitchFamily="18" charset="0"/>
              </a:rPr>
              <a:t>Ž</a:t>
            </a:r>
            <a:r>
              <a:rPr lang="lt-LT" sz="1600" b="1" kern="100" dirty="0">
                <a:effectLst/>
                <a:latin typeface="Aptos"/>
                <a:ea typeface="Aptos"/>
                <a:cs typeface="Times New Roman" panose="02020603050405020304" pitchFamily="18" charset="0"/>
              </a:rPr>
              <a:t>inutė </a:t>
            </a:r>
            <a:r>
              <a:rPr lang="lt-LT" sz="1600" b="1" kern="100" dirty="0">
                <a:latin typeface="Aptos"/>
                <a:ea typeface="Aptos"/>
                <a:cs typeface="Times New Roman" panose="02020603050405020304" pitchFamily="18" charset="0"/>
              </a:rPr>
              <a:t>N</a:t>
            </a:r>
            <a:r>
              <a:rPr lang="lt-LT" sz="1600" b="1" kern="100" dirty="0">
                <a:effectLst/>
                <a:latin typeface="Aptos"/>
                <a:ea typeface="Aptos"/>
                <a:cs typeface="Times New Roman" panose="02020603050405020304" pitchFamily="18" charset="0"/>
              </a:rPr>
              <a:t>r. 4</a:t>
            </a:r>
          </a:p>
          <a:p>
            <a:pPr>
              <a:spcAft>
                <a:spcPts val="800"/>
              </a:spcAft>
            </a:pPr>
            <a:r>
              <a:rPr lang="lt-LT" sz="2800" b="1" kern="100" spc="300" dirty="0">
                <a:solidFill>
                  <a:srgbClr val="2584BF"/>
                </a:solidFill>
                <a:effectLst/>
                <a:latin typeface="Aptos"/>
                <a:ea typeface="Aptos"/>
                <a:cs typeface="Times New Roman" panose="02020603050405020304" pitchFamily="18" charset="0"/>
              </a:rPr>
              <a:t>ABCDE</a:t>
            </a:r>
            <a:r>
              <a:rPr lang="lt-LT" sz="1800" b="1" kern="100" dirty="0">
                <a:solidFill>
                  <a:srgbClr val="2584BF"/>
                </a:solidFill>
                <a:effectLst/>
                <a:latin typeface="Aptos"/>
                <a:ea typeface="Aptos"/>
                <a:cs typeface="Times New Roman" panose="02020603050405020304" pitchFamily="18" charset="0"/>
              </a:rPr>
              <a:t> taisyklė</a:t>
            </a:r>
            <a:endParaRPr lang="lt-LT" sz="1800" kern="100" dirty="0">
              <a:solidFill>
                <a:srgbClr val="2584BF"/>
              </a:solidFill>
              <a:effectLst/>
              <a:latin typeface="Aptos"/>
              <a:ea typeface="Aptos"/>
              <a:cs typeface="Times New Roman" panose="02020603050405020304" pitchFamily="18" charset="0"/>
            </a:endParaRPr>
          </a:p>
        </p:txBody>
      </p:sp>
      <p:pic>
        <p:nvPicPr>
          <p:cNvPr id="15" name="Graphic 14">
            <a:extLst>
              <a:ext uri="{FF2B5EF4-FFF2-40B4-BE49-F238E27FC236}">
                <a16:creationId xmlns:a16="http://schemas.microsoft.com/office/drawing/2014/main" id="{1D893769-8C6A-4ECC-AD02-FDF82E7D75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52374" y="4957293"/>
            <a:ext cx="8295341" cy="1358802"/>
          </a:xfrm>
          <a:prstGeom prst="rect">
            <a:avLst/>
          </a:prstGeom>
        </p:spPr>
      </p:pic>
      <p:sp>
        <p:nvSpPr>
          <p:cNvPr id="16" name="TextBox 15">
            <a:extLst>
              <a:ext uri="{FF2B5EF4-FFF2-40B4-BE49-F238E27FC236}">
                <a16:creationId xmlns:a16="http://schemas.microsoft.com/office/drawing/2014/main" id="{A7949F36-CE2D-41AA-8C8B-759F9389BBE7}"/>
              </a:ext>
            </a:extLst>
          </p:cNvPr>
          <p:cNvSpPr txBox="1"/>
          <p:nvPr/>
        </p:nvSpPr>
        <p:spPr>
          <a:xfrm>
            <a:off x="3352799" y="6162207"/>
            <a:ext cx="7703672" cy="307777"/>
          </a:xfrm>
          <a:prstGeom prst="rect">
            <a:avLst/>
          </a:prstGeom>
          <a:noFill/>
        </p:spPr>
        <p:txBody>
          <a:bodyPr wrap="square" rtlCol="0">
            <a:spAutoFit/>
          </a:bodyPr>
          <a:lstStyle/>
          <a:p>
            <a:r>
              <a:rPr lang="lt-LT" sz="1400" kern="100" dirty="0">
                <a:solidFill>
                  <a:srgbClr val="2584BF"/>
                </a:solidFill>
                <a:effectLst/>
                <a:latin typeface="Aptos"/>
                <a:ea typeface="Aptos"/>
                <a:cs typeface="Times New Roman" panose="02020603050405020304" pitchFamily="18" charset="0"/>
              </a:rPr>
              <a:t>Asimetrija           Netaisyklingos ribos       Pakitusi spalva                      Dydis                               Pokytis</a:t>
            </a:r>
            <a:endParaRPr lang="lt-LT" sz="1400" dirty="0">
              <a:solidFill>
                <a:srgbClr val="2584BF"/>
              </a:solidFill>
            </a:endParaRPr>
          </a:p>
        </p:txBody>
      </p:sp>
    </p:spTree>
    <p:extLst>
      <p:ext uri="{BB962C8B-B14F-4D97-AF65-F5344CB8AC3E}">
        <p14:creationId xmlns:p14="http://schemas.microsoft.com/office/powerpoint/2010/main" val="366447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820DDF-79DD-4F0B-BFDE-AD0B0DF8273E}"/>
              </a:ext>
            </a:extLst>
          </p:cNvPr>
          <p:cNvSpPr txBox="1"/>
          <p:nvPr/>
        </p:nvSpPr>
        <p:spPr>
          <a:xfrm>
            <a:off x="3164305" y="1214289"/>
            <a:ext cx="8764731" cy="5034199"/>
          </a:xfrm>
          <a:prstGeom prst="rect">
            <a:avLst/>
          </a:prstGeom>
          <a:noFill/>
        </p:spPr>
        <p:txBody>
          <a:bodyPr wrap="square" rtlCol="0">
            <a:spAutoFit/>
          </a:bodyPr>
          <a:lstStyle/>
          <a:p>
            <a:pPr>
              <a:lnSpc>
                <a:spcPct val="115000"/>
              </a:lnSpc>
              <a:spcAft>
                <a:spcPts val="800"/>
              </a:spcAft>
            </a:pPr>
            <a:r>
              <a:rPr lang="lt-LT" sz="1800" kern="100" dirty="0">
                <a:effectLst/>
                <a:latin typeface="Aptos"/>
                <a:ea typeface="Aptos"/>
                <a:cs typeface="Times New Roman" panose="02020603050405020304" pitchFamily="18" charset="0"/>
              </a:rPr>
              <a:t>Daugiau nei 90 proc. visų melanomos atvejų yra nulemti ultravioletinių spindulių, kuriuos gauname iš saulės arba soliariumuose. Melanomos plitimą galima sumažinti paprastomis, tačiau veiksmingomis priemonėmis:</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nėra saugaus soliariumo – naudojimasis soliariumu padidina melanomos riziką 75 proc., geriausia apsauga – ignoruoti šią paslaugą;</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aktyviausios saulės metu grynu oru mėgaukitės pavėsyje;</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leisdami laiką gamtoje vilkėkite nuo saulės spindulių apsaugančia apranga, prisidenkite skrybėle ar kepure, užsidėkite akinius nuo saulės;</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naudokite apsauginius kremus nuo saulės (rekomenduojama iš naujo juos tepti kas 2 valandas arba po maudynių);</a:t>
            </a:r>
          </a:p>
          <a:p>
            <a:pPr marL="342900" lvl="0" indent="-342900">
              <a:lnSpc>
                <a:spcPct val="115000"/>
              </a:lnSpc>
              <a:buFont typeface="Symbol" panose="05050102010706020507" pitchFamily="18" charset="2"/>
              <a:buChar char=""/>
            </a:pPr>
            <a:r>
              <a:rPr lang="lt-LT" sz="1800" kern="100" dirty="0">
                <a:effectLst/>
                <a:latin typeface="Aptos"/>
                <a:ea typeface="Aptos"/>
                <a:cs typeface="Times New Roman" panose="02020603050405020304" pitchFamily="18" charset="0"/>
              </a:rPr>
              <a:t>saulės spinduliai atsispindi nuo vandens, sniego, smėlio – įvertinkite tai ir pasitelkite apsaugos priemones;</a:t>
            </a:r>
          </a:p>
          <a:p>
            <a:pPr marL="342900" lvl="0" indent="-342900">
              <a:lnSpc>
                <a:spcPct val="115000"/>
              </a:lnSpc>
              <a:spcAft>
                <a:spcPts val="800"/>
              </a:spcAft>
              <a:buFont typeface="Symbol" panose="05050102010706020507" pitchFamily="18" charset="2"/>
              <a:buChar char=""/>
            </a:pPr>
            <a:r>
              <a:rPr lang="lt-LT" sz="1800" kern="100" dirty="0">
                <a:effectLst/>
                <a:latin typeface="Aptos"/>
                <a:ea typeface="Aptos"/>
                <a:cs typeface="Times New Roman" panose="02020603050405020304" pitchFamily="18" charset="0"/>
              </a:rPr>
              <a:t>nepamirškite saugoti vaikų, nes odos nudegimas vaikystėje padvigubina melanomos riziką suaugus.</a:t>
            </a:r>
          </a:p>
          <a:p>
            <a:endParaRPr lang="lt-LT" dirty="0"/>
          </a:p>
        </p:txBody>
      </p:sp>
      <p:pic>
        <p:nvPicPr>
          <p:cNvPr id="5" name="Graphic 4">
            <a:extLst>
              <a:ext uri="{FF2B5EF4-FFF2-40B4-BE49-F238E27FC236}">
                <a16:creationId xmlns:a16="http://schemas.microsoft.com/office/drawing/2014/main" id="{289DB2A3-0DBC-41E9-B617-A477D5D85A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2964" y="119526"/>
            <a:ext cx="2366684" cy="2189527"/>
          </a:xfrm>
          <a:prstGeom prst="rect">
            <a:avLst/>
          </a:prstGeom>
        </p:spPr>
      </p:pic>
      <p:sp>
        <p:nvSpPr>
          <p:cNvPr id="6" name="TextBox 5">
            <a:extLst>
              <a:ext uri="{FF2B5EF4-FFF2-40B4-BE49-F238E27FC236}">
                <a16:creationId xmlns:a16="http://schemas.microsoft.com/office/drawing/2014/main" id="{AD803D38-670E-41D6-90D7-E52AE7619133}"/>
              </a:ext>
            </a:extLst>
          </p:cNvPr>
          <p:cNvSpPr txBox="1"/>
          <p:nvPr/>
        </p:nvSpPr>
        <p:spPr>
          <a:xfrm>
            <a:off x="675342" y="424330"/>
            <a:ext cx="2020047" cy="1699632"/>
          </a:xfrm>
          <a:prstGeom prst="rect">
            <a:avLst/>
          </a:prstGeom>
          <a:noFill/>
        </p:spPr>
        <p:txBody>
          <a:bodyPr wrap="square" rtlCol="0">
            <a:spAutoFit/>
          </a:bodyPr>
          <a:lstStyle/>
          <a:p>
            <a:pPr>
              <a:spcAft>
                <a:spcPts val="800"/>
              </a:spcAft>
            </a:pPr>
            <a:r>
              <a:rPr lang="lt-LT" sz="1600" b="1" kern="100" dirty="0">
                <a:latin typeface="Aptos"/>
                <a:ea typeface="Aptos"/>
                <a:cs typeface="Times New Roman" panose="02020603050405020304" pitchFamily="18" charset="0"/>
              </a:rPr>
              <a:t>Ž</a:t>
            </a:r>
            <a:r>
              <a:rPr lang="lt-LT" sz="1600" b="1" kern="100" dirty="0">
                <a:effectLst/>
                <a:latin typeface="Aptos"/>
                <a:ea typeface="Aptos"/>
                <a:cs typeface="Times New Roman" panose="02020603050405020304" pitchFamily="18" charset="0"/>
              </a:rPr>
              <a:t>inutė </a:t>
            </a:r>
            <a:r>
              <a:rPr lang="lt-LT" sz="1600" b="1" kern="100" dirty="0">
                <a:latin typeface="Aptos"/>
                <a:ea typeface="Aptos"/>
                <a:cs typeface="Times New Roman" panose="02020603050405020304" pitchFamily="18" charset="0"/>
              </a:rPr>
              <a:t>N</a:t>
            </a:r>
            <a:r>
              <a:rPr lang="lt-LT" sz="1600" b="1" kern="100" dirty="0">
                <a:effectLst/>
                <a:latin typeface="Aptos"/>
                <a:ea typeface="Aptos"/>
                <a:cs typeface="Times New Roman" panose="02020603050405020304" pitchFamily="18" charset="0"/>
              </a:rPr>
              <a:t>r. 5</a:t>
            </a:r>
          </a:p>
          <a:p>
            <a:pPr>
              <a:lnSpc>
                <a:spcPct val="115000"/>
              </a:lnSpc>
              <a:spcAft>
                <a:spcPts val="800"/>
              </a:spcAft>
            </a:pPr>
            <a:r>
              <a:rPr lang="lt-LT" sz="1800" b="1" kern="100" dirty="0">
                <a:solidFill>
                  <a:srgbClr val="2584BF"/>
                </a:solidFill>
                <a:effectLst/>
                <a:latin typeface="Aptos"/>
                <a:ea typeface="Aptos"/>
                <a:cs typeface="Times New Roman" panose="02020603050405020304" pitchFamily="18" charset="0"/>
              </a:rPr>
              <a:t>Kas gali sumažinti onkologinių odos ligų riziką?</a:t>
            </a:r>
            <a:endParaRPr lang="lt-LT" sz="1800" kern="100" dirty="0">
              <a:solidFill>
                <a:srgbClr val="2584BF"/>
              </a:solidFill>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917289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1852</Words>
  <Application>Microsoft Macintosh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Jurga Januškevičiūtė Tėvelienė</dc:creator>
  <cp:lastModifiedBy>Vaida</cp:lastModifiedBy>
  <cp:revision>25</cp:revision>
  <dcterms:created xsi:type="dcterms:W3CDTF">2026-05-07T13:02:23Z</dcterms:created>
  <dcterms:modified xsi:type="dcterms:W3CDTF">2026-05-13T12:20:33Z</dcterms:modified>
</cp:coreProperties>
</file>